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2075438"/>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94660"/>
  </p:normalViewPr>
  <p:slideViewPr>
    <p:cSldViewPr snapToGrid="0">
      <p:cViewPr varScale="1">
        <p:scale>
          <a:sx n="25" d="100"/>
          <a:sy n="25" d="100"/>
        </p:scale>
        <p:origin x="1878"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14B5F-5C8B-43E4-95E1-014B200097E1}" type="doc">
      <dgm:prSet loTypeId="urn:microsoft.com/office/officeart/2005/8/layout/radial4" loCatId="relationship" qsTypeId="urn:microsoft.com/office/officeart/2005/8/quickstyle/simple5" qsCatId="simple" csTypeId="urn:microsoft.com/office/officeart/2005/8/colors/accent0_2" csCatId="mainScheme" phldr="1"/>
      <dgm:spPr/>
      <dgm:t>
        <a:bodyPr/>
        <a:lstStyle/>
        <a:p>
          <a:endParaRPr lang="en-US"/>
        </a:p>
      </dgm:t>
    </dgm:pt>
    <dgm:pt modelId="{6799B0CE-EF78-4B98-9FF5-47C6FB6F6ABC}">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ZA" sz="3200" dirty="0"/>
            <a:t>Median Pre-ART CD4+ T-cell percentage</a:t>
          </a:r>
        </a:p>
        <a:p>
          <a:r>
            <a:rPr lang="en-ZA" sz="3200" b="1" dirty="0"/>
            <a:t>p-value 0.01</a:t>
          </a:r>
          <a:endParaRPr lang="en-US" sz="3200" b="1" dirty="0"/>
        </a:p>
      </dgm:t>
    </dgm:pt>
    <dgm:pt modelId="{DDD60262-8B61-4B94-B818-0307405986EF}" type="parTrans" cxnId="{31616982-79A4-4948-9774-1149B942C4C8}">
      <dgm:prSet/>
      <dgm:spPr/>
      <dgm:t>
        <a:bodyPr/>
        <a:lstStyle/>
        <a:p>
          <a:endParaRPr lang="en-US"/>
        </a:p>
      </dgm:t>
    </dgm:pt>
    <dgm:pt modelId="{D4E2A366-2AB0-4E9C-8160-D5F45A467EF1}" type="sibTrans" cxnId="{31616982-79A4-4948-9774-1149B942C4C8}">
      <dgm:prSet/>
      <dgm:spPr/>
      <dgm:t>
        <a:bodyPr/>
        <a:lstStyle/>
        <a:p>
          <a:endParaRPr lang="en-US"/>
        </a:p>
      </dgm:t>
    </dgm:pt>
    <dgm:pt modelId="{9C094F47-E37C-4797-B269-8939A3AE2FEB}">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ZA" sz="3200" dirty="0"/>
            <a:t>Ever PCR negative</a:t>
          </a:r>
        </a:p>
        <a:p>
          <a:r>
            <a:rPr lang="en-ZA" sz="3200" b="1" dirty="0"/>
            <a:t>48.90 %</a:t>
          </a:r>
          <a:endParaRPr lang="en-US" sz="3200" b="1" dirty="0"/>
        </a:p>
      </dgm:t>
    </dgm:pt>
    <dgm:pt modelId="{6F6F974B-2BF2-4A50-93BF-95BB1953D95E}" type="parTrans" cxnId="{E73423F6-3E41-4FE1-9DBA-DB9DA54A844E}">
      <dgm:prSet/>
      <dgm:spPr/>
      <dgm:t>
        <a:bodyPr/>
        <a:lstStyle/>
        <a:p>
          <a:endParaRPr lang="en-US"/>
        </a:p>
      </dgm:t>
    </dgm:pt>
    <dgm:pt modelId="{2AC441FE-F63A-4799-8ED9-BF39EB0C1043}" type="sibTrans" cxnId="{E73423F6-3E41-4FE1-9DBA-DB9DA54A844E}">
      <dgm:prSet/>
      <dgm:spPr/>
      <dgm:t>
        <a:bodyPr/>
        <a:lstStyle/>
        <a:p>
          <a:endParaRPr lang="en-US"/>
        </a:p>
      </dgm:t>
    </dgm:pt>
    <dgm:pt modelId="{D9FB6122-39A3-4EDE-BF1E-C8367B373350}">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ZA" sz="3200" dirty="0"/>
            <a:t>Never PCR negative</a:t>
          </a:r>
        </a:p>
        <a:p>
          <a:r>
            <a:rPr lang="en-ZA" sz="3200" b="1" dirty="0"/>
            <a:t>32.66 %</a:t>
          </a:r>
          <a:endParaRPr lang="en-US" sz="3200" b="1" dirty="0"/>
        </a:p>
      </dgm:t>
    </dgm:pt>
    <dgm:pt modelId="{BF37E91C-6396-44A3-9236-C95707C2ED09}" type="parTrans" cxnId="{78F12D8B-D0D7-4649-9D99-065CDB22966C}">
      <dgm:prSet/>
      <dgm:spPr/>
      <dgm:t>
        <a:bodyPr/>
        <a:lstStyle/>
        <a:p>
          <a:endParaRPr lang="en-US"/>
        </a:p>
      </dgm:t>
    </dgm:pt>
    <dgm:pt modelId="{25A2DACE-3F3D-4008-9ABF-87DF282E1940}" type="sibTrans" cxnId="{78F12D8B-D0D7-4649-9D99-065CDB22966C}">
      <dgm:prSet/>
      <dgm:spPr/>
      <dgm:t>
        <a:bodyPr/>
        <a:lstStyle/>
        <a:p>
          <a:endParaRPr lang="en-US"/>
        </a:p>
      </dgm:t>
    </dgm:pt>
    <dgm:pt modelId="{97815415-9CB6-4859-8532-EE53E0ACBC6B}" type="pres">
      <dgm:prSet presAssocID="{72814B5F-5C8B-43E4-95E1-014B200097E1}" presName="cycle" presStyleCnt="0">
        <dgm:presLayoutVars>
          <dgm:chMax val="1"/>
          <dgm:dir/>
          <dgm:animLvl val="ctr"/>
          <dgm:resizeHandles val="exact"/>
        </dgm:presLayoutVars>
      </dgm:prSet>
      <dgm:spPr/>
    </dgm:pt>
    <dgm:pt modelId="{172EA2ED-0344-46D8-B8D1-CB6480513530}" type="pres">
      <dgm:prSet presAssocID="{6799B0CE-EF78-4B98-9FF5-47C6FB6F6ABC}" presName="centerShape" presStyleLbl="node0" presStyleIdx="0" presStyleCnt="1"/>
      <dgm:spPr/>
    </dgm:pt>
    <dgm:pt modelId="{9BA8E1AB-8AF0-4388-8EF1-6059150BA188}" type="pres">
      <dgm:prSet presAssocID="{6F6F974B-2BF2-4A50-93BF-95BB1953D95E}" presName="parTrans" presStyleLbl="bgSibTrans2D1" presStyleIdx="0" presStyleCnt="2"/>
      <dgm:spPr/>
    </dgm:pt>
    <dgm:pt modelId="{652C5D5C-CBFC-48D8-A9C0-6CE17DB31D81}" type="pres">
      <dgm:prSet presAssocID="{9C094F47-E37C-4797-B269-8939A3AE2FEB}" presName="node" presStyleLbl="node1" presStyleIdx="0" presStyleCnt="2" custRadScaleRad="81524" custRadScaleInc="-38176">
        <dgm:presLayoutVars>
          <dgm:bulletEnabled val="1"/>
        </dgm:presLayoutVars>
      </dgm:prSet>
      <dgm:spPr/>
    </dgm:pt>
    <dgm:pt modelId="{EDB19E6C-D38C-4712-828B-C9A08CF00C01}" type="pres">
      <dgm:prSet presAssocID="{BF37E91C-6396-44A3-9236-C95707C2ED09}" presName="parTrans" presStyleLbl="bgSibTrans2D1" presStyleIdx="1" presStyleCnt="2"/>
      <dgm:spPr/>
    </dgm:pt>
    <dgm:pt modelId="{65440A4C-6CA5-4295-90B3-3635A2B48E61}" type="pres">
      <dgm:prSet presAssocID="{D9FB6122-39A3-4EDE-BF1E-C8367B373350}" presName="node" presStyleLbl="node1" presStyleIdx="1" presStyleCnt="2" custRadScaleRad="82207" custRadScaleInc="38194">
        <dgm:presLayoutVars>
          <dgm:bulletEnabled val="1"/>
        </dgm:presLayoutVars>
      </dgm:prSet>
      <dgm:spPr/>
    </dgm:pt>
  </dgm:ptLst>
  <dgm:cxnLst>
    <dgm:cxn modelId="{1BBB562D-FB44-47B0-A319-384882F18657}" type="presOf" srcId="{6799B0CE-EF78-4B98-9FF5-47C6FB6F6ABC}" destId="{172EA2ED-0344-46D8-B8D1-CB6480513530}" srcOrd="0" destOrd="0" presId="urn:microsoft.com/office/officeart/2005/8/layout/radial4"/>
    <dgm:cxn modelId="{F4197E30-D8F0-4803-A6D0-CB25EF4511D8}" type="presOf" srcId="{D9FB6122-39A3-4EDE-BF1E-C8367B373350}" destId="{65440A4C-6CA5-4295-90B3-3635A2B48E61}" srcOrd="0" destOrd="0" presId="urn:microsoft.com/office/officeart/2005/8/layout/radial4"/>
    <dgm:cxn modelId="{31616982-79A4-4948-9774-1149B942C4C8}" srcId="{72814B5F-5C8B-43E4-95E1-014B200097E1}" destId="{6799B0CE-EF78-4B98-9FF5-47C6FB6F6ABC}" srcOrd="0" destOrd="0" parTransId="{DDD60262-8B61-4B94-B818-0307405986EF}" sibTransId="{D4E2A366-2AB0-4E9C-8160-D5F45A467EF1}"/>
    <dgm:cxn modelId="{78F12D8B-D0D7-4649-9D99-065CDB22966C}" srcId="{6799B0CE-EF78-4B98-9FF5-47C6FB6F6ABC}" destId="{D9FB6122-39A3-4EDE-BF1E-C8367B373350}" srcOrd="1" destOrd="0" parTransId="{BF37E91C-6396-44A3-9236-C95707C2ED09}" sibTransId="{25A2DACE-3F3D-4008-9ABF-87DF282E1940}"/>
    <dgm:cxn modelId="{860842A3-CDEC-43C7-8100-79DECF1A1332}" type="presOf" srcId="{9C094F47-E37C-4797-B269-8939A3AE2FEB}" destId="{652C5D5C-CBFC-48D8-A9C0-6CE17DB31D81}" srcOrd="0" destOrd="0" presId="urn:microsoft.com/office/officeart/2005/8/layout/radial4"/>
    <dgm:cxn modelId="{1D64C5AE-D414-4CB0-9A9D-238C9D270724}" type="presOf" srcId="{BF37E91C-6396-44A3-9236-C95707C2ED09}" destId="{EDB19E6C-D38C-4712-828B-C9A08CF00C01}" srcOrd="0" destOrd="0" presId="urn:microsoft.com/office/officeart/2005/8/layout/radial4"/>
    <dgm:cxn modelId="{D610B7C9-53FB-4C77-B9F2-80A3D393950A}" type="presOf" srcId="{72814B5F-5C8B-43E4-95E1-014B200097E1}" destId="{97815415-9CB6-4859-8532-EE53E0ACBC6B}" srcOrd="0" destOrd="0" presId="urn:microsoft.com/office/officeart/2005/8/layout/radial4"/>
    <dgm:cxn modelId="{82B529F0-EC00-44EC-B85F-463FF466A83E}" type="presOf" srcId="{6F6F974B-2BF2-4A50-93BF-95BB1953D95E}" destId="{9BA8E1AB-8AF0-4388-8EF1-6059150BA188}" srcOrd="0" destOrd="0" presId="urn:microsoft.com/office/officeart/2005/8/layout/radial4"/>
    <dgm:cxn modelId="{E73423F6-3E41-4FE1-9DBA-DB9DA54A844E}" srcId="{6799B0CE-EF78-4B98-9FF5-47C6FB6F6ABC}" destId="{9C094F47-E37C-4797-B269-8939A3AE2FEB}" srcOrd="0" destOrd="0" parTransId="{6F6F974B-2BF2-4A50-93BF-95BB1953D95E}" sibTransId="{2AC441FE-F63A-4799-8ED9-BF39EB0C1043}"/>
    <dgm:cxn modelId="{71EADAC5-3618-45F6-A415-9DA9268555F8}" type="presParOf" srcId="{97815415-9CB6-4859-8532-EE53E0ACBC6B}" destId="{172EA2ED-0344-46D8-B8D1-CB6480513530}" srcOrd="0" destOrd="0" presId="urn:microsoft.com/office/officeart/2005/8/layout/radial4"/>
    <dgm:cxn modelId="{1ADD6274-65D8-4A5B-93DB-A03FA5825132}" type="presParOf" srcId="{97815415-9CB6-4859-8532-EE53E0ACBC6B}" destId="{9BA8E1AB-8AF0-4388-8EF1-6059150BA188}" srcOrd="1" destOrd="0" presId="urn:microsoft.com/office/officeart/2005/8/layout/radial4"/>
    <dgm:cxn modelId="{66B44A8D-01C7-4052-AE99-5F8426C3998A}" type="presParOf" srcId="{97815415-9CB6-4859-8532-EE53E0ACBC6B}" destId="{652C5D5C-CBFC-48D8-A9C0-6CE17DB31D81}" srcOrd="2" destOrd="0" presId="urn:microsoft.com/office/officeart/2005/8/layout/radial4"/>
    <dgm:cxn modelId="{EA26C753-CF62-4AB6-8C91-55EC63911D5F}" type="presParOf" srcId="{97815415-9CB6-4859-8532-EE53E0ACBC6B}" destId="{EDB19E6C-D38C-4712-828B-C9A08CF00C01}" srcOrd="3" destOrd="0" presId="urn:microsoft.com/office/officeart/2005/8/layout/radial4"/>
    <dgm:cxn modelId="{082FEAB3-3D98-4D80-94D7-6F3B3962DBD7}" type="presParOf" srcId="{97815415-9CB6-4859-8532-EE53E0ACBC6B}" destId="{65440A4C-6CA5-4295-90B3-3635A2B48E61}" srcOrd="4" destOrd="0" presId="urn:microsoft.com/office/officeart/2005/8/layout/radial4"/>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EA2ED-0344-46D8-B8D1-CB6480513530}">
      <dsp:nvSpPr>
        <dsp:cNvPr id="0" name=""/>
        <dsp:cNvSpPr/>
      </dsp:nvSpPr>
      <dsp:spPr>
        <a:xfrm>
          <a:off x="4870891" y="3474630"/>
          <a:ext cx="4492786" cy="4492786"/>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ZA" sz="3200" kern="1200" dirty="0"/>
            <a:t>Median Pre-ART CD4+ T-cell percentage</a:t>
          </a:r>
        </a:p>
        <a:p>
          <a:pPr marL="0" lvl="0" indent="0" algn="ctr" defTabSz="1422400">
            <a:lnSpc>
              <a:spcPct val="90000"/>
            </a:lnSpc>
            <a:spcBef>
              <a:spcPct val="0"/>
            </a:spcBef>
            <a:spcAft>
              <a:spcPct val="35000"/>
            </a:spcAft>
            <a:buNone/>
          </a:pPr>
          <a:r>
            <a:rPr lang="en-ZA" sz="3200" b="1" kern="1200" dirty="0"/>
            <a:t>p-value 0.01</a:t>
          </a:r>
          <a:endParaRPr lang="en-US" sz="3200" b="1" kern="1200" dirty="0"/>
        </a:p>
      </dsp:txBody>
      <dsp:txXfrm>
        <a:off x="5528844" y="4132583"/>
        <a:ext cx="3176880" cy="3176880"/>
      </dsp:txXfrm>
    </dsp:sp>
    <dsp:sp modelId="{9BA8E1AB-8AF0-4388-8EF1-6059150BA188}">
      <dsp:nvSpPr>
        <dsp:cNvPr id="0" name=""/>
        <dsp:cNvSpPr/>
      </dsp:nvSpPr>
      <dsp:spPr>
        <a:xfrm rot="10838496">
          <a:off x="2175401" y="5039723"/>
          <a:ext cx="2547455" cy="1280444"/>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2C5D5C-CBFC-48D8-A9C0-6CE17DB31D81}">
      <dsp:nvSpPr>
        <dsp:cNvPr id="0" name=""/>
        <dsp:cNvSpPr/>
      </dsp:nvSpPr>
      <dsp:spPr>
        <a:xfrm>
          <a:off x="41408" y="3958424"/>
          <a:ext cx="4268146" cy="3414517"/>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ZA" sz="3200" kern="1200" dirty="0"/>
            <a:t>Ever PCR negative</a:t>
          </a:r>
        </a:p>
        <a:p>
          <a:pPr marL="0" lvl="0" indent="0" algn="ctr" defTabSz="1422400">
            <a:lnSpc>
              <a:spcPct val="90000"/>
            </a:lnSpc>
            <a:spcBef>
              <a:spcPct val="0"/>
            </a:spcBef>
            <a:spcAft>
              <a:spcPct val="35000"/>
            </a:spcAft>
            <a:buNone/>
          </a:pPr>
          <a:r>
            <a:rPr lang="en-ZA" sz="3200" b="1" kern="1200" dirty="0"/>
            <a:t>48.90 %</a:t>
          </a:r>
          <a:endParaRPr lang="en-US" sz="3200" b="1" kern="1200" dirty="0"/>
        </a:p>
      </dsp:txBody>
      <dsp:txXfrm>
        <a:off x="141416" y="4058432"/>
        <a:ext cx="4068130" cy="3214501"/>
      </dsp:txXfrm>
    </dsp:sp>
    <dsp:sp modelId="{EDB19E6C-D38C-4712-828B-C9A08CF00C01}">
      <dsp:nvSpPr>
        <dsp:cNvPr id="0" name=""/>
        <dsp:cNvSpPr/>
      </dsp:nvSpPr>
      <dsp:spPr>
        <a:xfrm rot="21562476">
          <a:off x="9513999" y="5040522"/>
          <a:ext cx="2586574" cy="1280444"/>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440A4C-6CA5-4295-90B3-3635A2B48E61}">
      <dsp:nvSpPr>
        <dsp:cNvPr id="0" name=""/>
        <dsp:cNvSpPr/>
      </dsp:nvSpPr>
      <dsp:spPr>
        <a:xfrm>
          <a:off x="9966423" y="3959369"/>
          <a:ext cx="4268146" cy="3414517"/>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ZA" sz="3200" kern="1200" dirty="0"/>
            <a:t>Never PCR negative</a:t>
          </a:r>
        </a:p>
        <a:p>
          <a:pPr marL="0" lvl="0" indent="0" algn="ctr" defTabSz="1422400">
            <a:lnSpc>
              <a:spcPct val="90000"/>
            </a:lnSpc>
            <a:spcBef>
              <a:spcPct val="0"/>
            </a:spcBef>
            <a:spcAft>
              <a:spcPct val="35000"/>
            </a:spcAft>
            <a:buNone/>
          </a:pPr>
          <a:r>
            <a:rPr lang="en-ZA" sz="3200" b="1" kern="1200" dirty="0"/>
            <a:t>32.66 %</a:t>
          </a:r>
          <a:endParaRPr lang="en-US" sz="3200" b="1" kern="1200" dirty="0"/>
        </a:p>
      </dsp:txBody>
      <dsp:txXfrm>
        <a:off x="10066431" y="4059377"/>
        <a:ext cx="4068130" cy="321450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5249386"/>
            <a:ext cx="36383199" cy="11167004"/>
          </a:xfrm>
        </p:spPr>
        <p:txBody>
          <a:bodyPr anchor="b"/>
          <a:lstStyle>
            <a:lvl1pPr algn="ctr">
              <a:defRPr sz="28063"/>
            </a:lvl1pPr>
          </a:lstStyle>
          <a:p>
            <a:r>
              <a:rPr lang="en-US"/>
              <a:t>Click to edit Master title style</a:t>
            </a:r>
            <a:endParaRPr lang="en-US" dirty="0"/>
          </a:p>
        </p:txBody>
      </p:sp>
      <p:sp>
        <p:nvSpPr>
          <p:cNvPr id="3" name="Subtitle 2"/>
          <p:cNvSpPr>
            <a:spLocks noGrp="1"/>
          </p:cNvSpPr>
          <p:nvPr>
            <p:ph type="subTitle" idx="1"/>
          </p:nvPr>
        </p:nvSpPr>
        <p:spPr>
          <a:xfrm>
            <a:off x="5350471" y="16847032"/>
            <a:ext cx="32102822" cy="7744137"/>
          </a:xfrm>
        </p:spPr>
        <p:txBody>
          <a:bodyPr/>
          <a:lstStyle>
            <a:lvl1pPr marL="0" indent="0" algn="ctr">
              <a:buNone/>
              <a:defRPr sz="11225"/>
            </a:lvl1pPr>
            <a:lvl2pPr marL="2138370" indent="0" algn="ctr">
              <a:buNone/>
              <a:defRPr sz="9354"/>
            </a:lvl2pPr>
            <a:lvl3pPr marL="4276740" indent="0" algn="ctr">
              <a:buNone/>
              <a:defRPr sz="8419"/>
            </a:lvl3pPr>
            <a:lvl4pPr marL="6415110" indent="0" algn="ctr">
              <a:buNone/>
              <a:defRPr sz="7483"/>
            </a:lvl4pPr>
            <a:lvl5pPr marL="8553480" indent="0" algn="ctr">
              <a:buNone/>
              <a:defRPr sz="7483"/>
            </a:lvl5pPr>
            <a:lvl6pPr marL="10691851" indent="0" algn="ctr">
              <a:buNone/>
              <a:defRPr sz="7483"/>
            </a:lvl6pPr>
            <a:lvl7pPr marL="12830221" indent="0" algn="ctr">
              <a:buNone/>
              <a:defRPr sz="7483"/>
            </a:lvl7pPr>
            <a:lvl8pPr marL="14968591" indent="0" algn="ctr">
              <a:buNone/>
              <a:defRPr sz="7483"/>
            </a:lvl8pPr>
            <a:lvl9pPr marL="17106961" indent="0" algn="ctr">
              <a:buNone/>
              <a:defRPr sz="748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E2188E-6923-4F90-812D-6C3BE207AEFF}"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A0A2-BED0-4733-809D-B882DE17F87F}" type="slidenum">
              <a:rPr lang="en-US" smtClean="0"/>
              <a:t>‹Nr.›</a:t>
            </a:fld>
            <a:endParaRPr lang="en-US"/>
          </a:p>
        </p:txBody>
      </p:sp>
    </p:spTree>
    <p:extLst>
      <p:ext uri="{BB962C8B-B14F-4D97-AF65-F5344CB8AC3E}">
        <p14:creationId xmlns:p14="http://schemas.microsoft.com/office/powerpoint/2010/main" val="6879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2188E-6923-4F90-812D-6C3BE207AEFF}"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A0A2-BED0-4733-809D-B882DE17F87F}" type="slidenum">
              <a:rPr lang="en-US" smtClean="0"/>
              <a:t>‹Nr.›</a:t>
            </a:fld>
            <a:endParaRPr lang="en-US"/>
          </a:p>
        </p:txBody>
      </p:sp>
    </p:spTree>
    <p:extLst>
      <p:ext uri="{BB962C8B-B14F-4D97-AF65-F5344CB8AC3E}">
        <p14:creationId xmlns:p14="http://schemas.microsoft.com/office/powerpoint/2010/main" val="269490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707720"/>
            <a:ext cx="9229561" cy="271824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707720"/>
            <a:ext cx="27153637" cy="27182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2188E-6923-4F90-812D-6C3BE207AEFF}"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A0A2-BED0-4733-809D-B882DE17F87F}" type="slidenum">
              <a:rPr lang="en-US" smtClean="0"/>
              <a:t>‹Nr.›</a:t>
            </a:fld>
            <a:endParaRPr lang="en-US"/>
          </a:p>
        </p:txBody>
      </p:sp>
    </p:spTree>
    <p:extLst>
      <p:ext uri="{BB962C8B-B14F-4D97-AF65-F5344CB8AC3E}">
        <p14:creationId xmlns:p14="http://schemas.microsoft.com/office/powerpoint/2010/main" val="292123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E2188E-6923-4F90-812D-6C3BE207AEFF}"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A0A2-BED0-4733-809D-B882DE17F87F}" type="slidenum">
              <a:rPr lang="en-US" smtClean="0"/>
              <a:t>‹Nr.›</a:t>
            </a:fld>
            <a:endParaRPr lang="en-US"/>
          </a:p>
        </p:txBody>
      </p:sp>
    </p:spTree>
    <p:extLst>
      <p:ext uri="{BB962C8B-B14F-4D97-AF65-F5344CB8AC3E}">
        <p14:creationId xmlns:p14="http://schemas.microsoft.com/office/powerpoint/2010/main" val="427209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996594"/>
            <a:ext cx="36918246" cy="13342489"/>
          </a:xfrm>
        </p:spPr>
        <p:txBody>
          <a:bodyPr anchor="b"/>
          <a:lstStyle>
            <a:lvl1pPr>
              <a:defRPr sz="28063"/>
            </a:lvl1pPr>
          </a:lstStyle>
          <a:p>
            <a:r>
              <a:rPr lang="en-US"/>
              <a:t>Click to edit Master title style</a:t>
            </a:r>
            <a:endParaRPr lang="en-US" dirty="0"/>
          </a:p>
        </p:txBody>
      </p:sp>
      <p:sp>
        <p:nvSpPr>
          <p:cNvPr id="3" name="Text Placeholder 2"/>
          <p:cNvSpPr>
            <a:spLocks noGrp="1"/>
          </p:cNvSpPr>
          <p:nvPr>
            <p:ph type="body" idx="1"/>
          </p:nvPr>
        </p:nvSpPr>
        <p:spPr>
          <a:xfrm>
            <a:off x="2920467" y="21465308"/>
            <a:ext cx="36918246" cy="7016500"/>
          </a:xfrm>
        </p:spPr>
        <p:txBody>
          <a:bodyPr/>
          <a:lstStyle>
            <a:lvl1pPr marL="0" indent="0">
              <a:buNone/>
              <a:defRPr sz="11225">
                <a:solidFill>
                  <a:schemeClr val="tx1"/>
                </a:solidFill>
              </a:defRPr>
            </a:lvl1pPr>
            <a:lvl2pPr marL="2138370" indent="0">
              <a:buNone/>
              <a:defRPr sz="9354">
                <a:solidFill>
                  <a:schemeClr val="tx1">
                    <a:tint val="75000"/>
                  </a:schemeClr>
                </a:solidFill>
              </a:defRPr>
            </a:lvl2pPr>
            <a:lvl3pPr marL="4276740" indent="0">
              <a:buNone/>
              <a:defRPr sz="8419">
                <a:solidFill>
                  <a:schemeClr val="tx1">
                    <a:tint val="75000"/>
                  </a:schemeClr>
                </a:solidFill>
              </a:defRPr>
            </a:lvl3pPr>
            <a:lvl4pPr marL="6415110" indent="0">
              <a:buNone/>
              <a:defRPr sz="7483">
                <a:solidFill>
                  <a:schemeClr val="tx1">
                    <a:tint val="75000"/>
                  </a:schemeClr>
                </a:solidFill>
              </a:defRPr>
            </a:lvl4pPr>
            <a:lvl5pPr marL="8553480" indent="0">
              <a:buNone/>
              <a:defRPr sz="7483">
                <a:solidFill>
                  <a:schemeClr val="tx1">
                    <a:tint val="75000"/>
                  </a:schemeClr>
                </a:solidFill>
              </a:defRPr>
            </a:lvl5pPr>
            <a:lvl6pPr marL="10691851" indent="0">
              <a:buNone/>
              <a:defRPr sz="7483">
                <a:solidFill>
                  <a:schemeClr val="tx1">
                    <a:tint val="75000"/>
                  </a:schemeClr>
                </a:solidFill>
              </a:defRPr>
            </a:lvl6pPr>
            <a:lvl7pPr marL="12830221" indent="0">
              <a:buNone/>
              <a:defRPr sz="7483">
                <a:solidFill>
                  <a:schemeClr val="tx1">
                    <a:tint val="75000"/>
                  </a:schemeClr>
                </a:solidFill>
              </a:defRPr>
            </a:lvl7pPr>
            <a:lvl8pPr marL="14968591" indent="0">
              <a:buNone/>
              <a:defRPr sz="7483">
                <a:solidFill>
                  <a:schemeClr val="tx1">
                    <a:tint val="75000"/>
                  </a:schemeClr>
                </a:solidFill>
              </a:defRPr>
            </a:lvl8pPr>
            <a:lvl9pPr marL="17106961" indent="0">
              <a:buNone/>
              <a:defRPr sz="748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E2188E-6923-4F90-812D-6C3BE207AEFF}"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A0A2-BED0-4733-809D-B882DE17F87F}" type="slidenum">
              <a:rPr lang="en-US" smtClean="0"/>
              <a:t>‹Nr.›</a:t>
            </a:fld>
            <a:endParaRPr lang="en-US"/>
          </a:p>
        </p:txBody>
      </p:sp>
    </p:spTree>
    <p:extLst>
      <p:ext uri="{BB962C8B-B14F-4D97-AF65-F5344CB8AC3E}">
        <p14:creationId xmlns:p14="http://schemas.microsoft.com/office/powerpoint/2010/main" val="344814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538600"/>
            <a:ext cx="18191599" cy="20351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538600"/>
            <a:ext cx="18191599" cy="20351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E2188E-6923-4F90-812D-6C3BE207AEFF}"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4A0A2-BED0-4733-809D-B882DE17F87F}" type="slidenum">
              <a:rPr lang="en-US" smtClean="0"/>
              <a:t>‹Nr.›</a:t>
            </a:fld>
            <a:endParaRPr lang="en-US"/>
          </a:p>
        </p:txBody>
      </p:sp>
    </p:spTree>
    <p:extLst>
      <p:ext uri="{BB962C8B-B14F-4D97-AF65-F5344CB8AC3E}">
        <p14:creationId xmlns:p14="http://schemas.microsoft.com/office/powerpoint/2010/main" val="153098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707727"/>
            <a:ext cx="36918246" cy="61997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862940"/>
            <a:ext cx="18107995"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en-US"/>
              <a:t>Edit Master text styles</a:t>
            </a:r>
          </a:p>
        </p:txBody>
      </p:sp>
      <p:sp>
        <p:nvSpPr>
          <p:cNvPr id="4" name="Content Placeholder 3"/>
          <p:cNvSpPr>
            <a:spLocks noGrp="1"/>
          </p:cNvSpPr>
          <p:nvPr>
            <p:ph sz="half" idx="2"/>
          </p:nvPr>
        </p:nvSpPr>
        <p:spPr>
          <a:xfrm>
            <a:off x="2948339" y="11716445"/>
            <a:ext cx="18107995" cy="1723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862940"/>
            <a:ext cx="18197174"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en-US"/>
              <a:t>Edit Master text styles</a:t>
            </a:r>
          </a:p>
        </p:txBody>
      </p:sp>
      <p:sp>
        <p:nvSpPr>
          <p:cNvPr id="6" name="Content Placeholder 5"/>
          <p:cNvSpPr>
            <a:spLocks noGrp="1"/>
          </p:cNvSpPr>
          <p:nvPr>
            <p:ph sz="quarter" idx="4"/>
          </p:nvPr>
        </p:nvSpPr>
        <p:spPr>
          <a:xfrm>
            <a:off x="21669408" y="11716445"/>
            <a:ext cx="18197174" cy="1723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E2188E-6923-4F90-812D-6C3BE207AEFF}"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4A0A2-BED0-4733-809D-B882DE17F87F}" type="slidenum">
              <a:rPr lang="en-US" smtClean="0"/>
              <a:t>‹Nr.›</a:t>
            </a:fld>
            <a:endParaRPr lang="en-US"/>
          </a:p>
        </p:txBody>
      </p:sp>
    </p:spTree>
    <p:extLst>
      <p:ext uri="{BB962C8B-B14F-4D97-AF65-F5344CB8AC3E}">
        <p14:creationId xmlns:p14="http://schemas.microsoft.com/office/powerpoint/2010/main" val="25563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E2188E-6923-4F90-812D-6C3BE207AEFF}"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4A0A2-BED0-4733-809D-B882DE17F87F}" type="slidenum">
              <a:rPr lang="en-US" smtClean="0"/>
              <a:t>‹Nr.›</a:t>
            </a:fld>
            <a:endParaRPr lang="en-US"/>
          </a:p>
        </p:txBody>
      </p:sp>
    </p:spTree>
    <p:extLst>
      <p:ext uri="{BB962C8B-B14F-4D97-AF65-F5344CB8AC3E}">
        <p14:creationId xmlns:p14="http://schemas.microsoft.com/office/powerpoint/2010/main" val="323881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2188E-6923-4F90-812D-6C3BE207AEFF}"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4A0A2-BED0-4733-809D-B882DE17F87F}" type="slidenum">
              <a:rPr lang="en-US" smtClean="0"/>
              <a:t>‹Nr.›</a:t>
            </a:fld>
            <a:endParaRPr lang="en-US"/>
          </a:p>
        </p:txBody>
      </p:sp>
    </p:spTree>
    <p:extLst>
      <p:ext uri="{BB962C8B-B14F-4D97-AF65-F5344CB8AC3E}">
        <p14:creationId xmlns:p14="http://schemas.microsoft.com/office/powerpoint/2010/main" val="49674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en-US"/>
              <a:t>Click to edit Master title style</a:t>
            </a:r>
            <a:endParaRPr lang="en-US" dirty="0"/>
          </a:p>
        </p:txBody>
      </p:sp>
      <p:sp>
        <p:nvSpPr>
          <p:cNvPr id="3" name="Content Placeholder 2"/>
          <p:cNvSpPr>
            <a:spLocks noGrp="1"/>
          </p:cNvSpPr>
          <p:nvPr>
            <p:ph idx="1"/>
          </p:nvPr>
        </p:nvSpPr>
        <p:spPr>
          <a:xfrm>
            <a:off x="18197174" y="4618276"/>
            <a:ext cx="21669405" cy="22794351"/>
          </a:xfrm>
        </p:spPr>
        <p:txBody>
          <a:bodyPr/>
          <a:lstStyle>
            <a:lvl1pPr>
              <a:defRPr sz="14967"/>
            </a:lvl1pPr>
            <a:lvl2pPr>
              <a:defRPr sz="13096"/>
            </a:lvl2pPr>
            <a:lvl3pPr>
              <a:defRPr sz="11225"/>
            </a:lvl3pPr>
            <a:lvl4pPr>
              <a:defRPr sz="9354"/>
            </a:lvl4pPr>
            <a:lvl5pPr>
              <a:defRPr sz="9354"/>
            </a:lvl5pPr>
            <a:lvl6pPr>
              <a:defRPr sz="9354"/>
            </a:lvl6pPr>
            <a:lvl7pPr>
              <a:defRPr sz="9354"/>
            </a:lvl7pPr>
            <a:lvl8pPr>
              <a:defRPr sz="9354"/>
            </a:lvl8pPr>
            <a:lvl9pPr>
              <a:defRPr sz="935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en-US"/>
              <a:t>Edit Master text styles</a:t>
            </a:r>
          </a:p>
        </p:txBody>
      </p:sp>
      <p:sp>
        <p:nvSpPr>
          <p:cNvPr id="5" name="Date Placeholder 4"/>
          <p:cNvSpPr>
            <a:spLocks noGrp="1"/>
          </p:cNvSpPr>
          <p:nvPr>
            <p:ph type="dt" sz="half" idx="10"/>
          </p:nvPr>
        </p:nvSpPr>
        <p:spPr/>
        <p:txBody>
          <a:bodyPr/>
          <a:lstStyle/>
          <a:p>
            <a:fld id="{09E2188E-6923-4F90-812D-6C3BE207AEFF}"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4A0A2-BED0-4733-809D-B882DE17F87F}" type="slidenum">
              <a:rPr lang="en-US" smtClean="0"/>
              <a:t>‹Nr.›</a:t>
            </a:fld>
            <a:endParaRPr lang="en-US"/>
          </a:p>
        </p:txBody>
      </p:sp>
    </p:spTree>
    <p:extLst>
      <p:ext uri="{BB962C8B-B14F-4D97-AF65-F5344CB8AC3E}">
        <p14:creationId xmlns:p14="http://schemas.microsoft.com/office/powerpoint/2010/main" val="218664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618276"/>
            <a:ext cx="21669405" cy="22794351"/>
          </a:xfrm>
        </p:spPr>
        <p:txBody>
          <a:bodyPr anchor="t"/>
          <a:lstStyle>
            <a:lvl1pPr marL="0" indent="0">
              <a:buNone/>
              <a:defRPr sz="14967"/>
            </a:lvl1pPr>
            <a:lvl2pPr marL="2138370" indent="0">
              <a:buNone/>
              <a:defRPr sz="13096"/>
            </a:lvl2pPr>
            <a:lvl3pPr marL="4276740" indent="0">
              <a:buNone/>
              <a:defRPr sz="11225"/>
            </a:lvl3pPr>
            <a:lvl4pPr marL="6415110" indent="0">
              <a:buNone/>
              <a:defRPr sz="9354"/>
            </a:lvl4pPr>
            <a:lvl5pPr marL="8553480" indent="0">
              <a:buNone/>
              <a:defRPr sz="9354"/>
            </a:lvl5pPr>
            <a:lvl6pPr marL="10691851" indent="0">
              <a:buNone/>
              <a:defRPr sz="9354"/>
            </a:lvl6pPr>
            <a:lvl7pPr marL="12830221" indent="0">
              <a:buNone/>
              <a:defRPr sz="9354"/>
            </a:lvl7pPr>
            <a:lvl8pPr marL="14968591" indent="0">
              <a:buNone/>
              <a:defRPr sz="9354"/>
            </a:lvl8pPr>
            <a:lvl9pPr marL="17106961" indent="0">
              <a:buNone/>
              <a:defRPr sz="9354"/>
            </a:lvl9pPr>
          </a:lstStyle>
          <a:p>
            <a:r>
              <a:rPr lang="en-US"/>
              <a:t>Click icon to add picture</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en-US"/>
              <a:t>Edit Master text styles</a:t>
            </a:r>
          </a:p>
        </p:txBody>
      </p:sp>
      <p:sp>
        <p:nvSpPr>
          <p:cNvPr id="5" name="Date Placeholder 4"/>
          <p:cNvSpPr>
            <a:spLocks noGrp="1"/>
          </p:cNvSpPr>
          <p:nvPr>
            <p:ph type="dt" sz="half" idx="10"/>
          </p:nvPr>
        </p:nvSpPr>
        <p:spPr/>
        <p:txBody>
          <a:bodyPr/>
          <a:lstStyle/>
          <a:p>
            <a:fld id="{09E2188E-6923-4F90-812D-6C3BE207AEFF}"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4A0A2-BED0-4733-809D-B882DE17F87F}" type="slidenum">
              <a:rPr lang="en-US" smtClean="0"/>
              <a:t>‹Nr.›</a:t>
            </a:fld>
            <a:endParaRPr lang="en-US"/>
          </a:p>
        </p:txBody>
      </p:sp>
    </p:spTree>
    <p:extLst>
      <p:ext uri="{BB962C8B-B14F-4D97-AF65-F5344CB8AC3E}">
        <p14:creationId xmlns:p14="http://schemas.microsoft.com/office/powerpoint/2010/main" val="313533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707727"/>
            <a:ext cx="36918246" cy="61997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538600"/>
            <a:ext cx="36918246" cy="203515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9729186"/>
            <a:ext cx="9630847" cy="1707720"/>
          </a:xfrm>
          <a:prstGeom prst="rect">
            <a:avLst/>
          </a:prstGeom>
        </p:spPr>
        <p:txBody>
          <a:bodyPr vert="horz" lIns="91440" tIns="45720" rIns="91440" bIns="45720" rtlCol="0" anchor="ctr"/>
          <a:lstStyle>
            <a:lvl1pPr algn="l">
              <a:defRPr sz="5613">
                <a:solidFill>
                  <a:schemeClr val="tx1">
                    <a:tint val="75000"/>
                  </a:schemeClr>
                </a:solidFill>
              </a:defRPr>
            </a:lvl1pPr>
          </a:lstStyle>
          <a:p>
            <a:fld id="{09E2188E-6923-4F90-812D-6C3BE207AEFF}" type="datetimeFigureOut">
              <a:rPr lang="en-US" smtClean="0"/>
              <a:t>7/1/2020</a:t>
            </a:fld>
            <a:endParaRPr lang="en-US"/>
          </a:p>
        </p:txBody>
      </p:sp>
      <p:sp>
        <p:nvSpPr>
          <p:cNvPr id="5" name="Footer Placeholder 4"/>
          <p:cNvSpPr>
            <a:spLocks noGrp="1"/>
          </p:cNvSpPr>
          <p:nvPr>
            <p:ph type="ftr" sz="quarter" idx="3"/>
          </p:nvPr>
        </p:nvSpPr>
        <p:spPr>
          <a:xfrm>
            <a:off x="14178747" y="29729186"/>
            <a:ext cx="14446270" cy="1707720"/>
          </a:xfrm>
          <a:prstGeom prst="rect">
            <a:avLst/>
          </a:prstGeom>
        </p:spPr>
        <p:txBody>
          <a:bodyPr vert="horz" lIns="91440" tIns="45720" rIns="91440" bIns="45720" rtlCol="0" anchor="ctr"/>
          <a:lstStyle>
            <a:lvl1pPr algn="ctr">
              <a:defRPr sz="561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230157" y="29729186"/>
            <a:ext cx="9630847" cy="1707720"/>
          </a:xfrm>
          <a:prstGeom prst="rect">
            <a:avLst/>
          </a:prstGeom>
        </p:spPr>
        <p:txBody>
          <a:bodyPr vert="horz" lIns="91440" tIns="45720" rIns="91440" bIns="45720" rtlCol="0" anchor="ctr"/>
          <a:lstStyle>
            <a:lvl1pPr algn="r">
              <a:defRPr sz="5613">
                <a:solidFill>
                  <a:schemeClr val="tx1">
                    <a:tint val="75000"/>
                  </a:schemeClr>
                </a:solidFill>
              </a:defRPr>
            </a:lvl1pPr>
          </a:lstStyle>
          <a:p>
            <a:fld id="{4124A0A2-BED0-4733-809D-B882DE17F87F}" type="slidenum">
              <a:rPr lang="en-US" smtClean="0"/>
              <a:t>‹Nr.›</a:t>
            </a:fld>
            <a:endParaRPr lang="en-US"/>
          </a:p>
        </p:txBody>
      </p:sp>
    </p:spTree>
    <p:extLst>
      <p:ext uri="{BB962C8B-B14F-4D97-AF65-F5344CB8AC3E}">
        <p14:creationId xmlns:p14="http://schemas.microsoft.com/office/powerpoint/2010/main" val="108688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276740" rtl="0" eaLnBrk="1" latinLnBrk="0" hangingPunct="1">
        <a:lnSpc>
          <a:spcPct val="90000"/>
        </a:lnSpc>
        <a:spcBef>
          <a:spcPct val="0"/>
        </a:spcBef>
        <a:buNone/>
        <a:defRPr sz="20579" kern="1200">
          <a:solidFill>
            <a:schemeClr val="tx1"/>
          </a:solidFill>
          <a:latin typeface="+mj-lt"/>
          <a:ea typeface="+mj-ea"/>
          <a:cs typeface="+mj-cs"/>
        </a:defRPr>
      </a:lvl1pPr>
    </p:titleStyle>
    <p:bodyStyle>
      <a:lvl1pPr marL="1069185" indent="-1069185" algn="l" defTabSz="4276740" rtl="0" eaLnBrk="1" latinLnBrk="0" hangingPunct="1">
        <a:lnSpc>
          <a:spcPct val="90000"/>
        </a:lnSpc>
        <a:spcBef>
          <a:spcPts val="4677"/>
        </a:spcBef>
        <a:buFont typeface="Arial" panose="020B0604020202020204" pitchFamily="34" charset="0"/>
        <a:buChar char="•"/>
        <a:defRPr sz="13096" kern="1200">
          <a:solidFill>
            <a:schemeClr val="tx1"/>
          </a:solidFill>
          <a:latin typeface="+mn-lt"/>
          <a:ea typeface="+mn-ea"/>
          <a:cs typeface="+mn-cs"/>
        </a:defRPr>
      </a:lvl1pPr>
      <a:lvl2pPr marL="3207555" indent="-1069185" algn="l" defTabSz="4276740" rtl="0" eaLnBrk="1" latinLnBrk="0" hangingPunct="1">
        <a:lnSpc>
          <a:spcPct val="90000"/>
        </a:lnSpc>
        <a:spcBef>
          <a:spcPts val="2339"/>
        </a:spcBef>
        <a:buFont typeface="Arial" panose="020B0604020202020204" pitchFamily="34" charset="0"/>
        <a:buChar char="•"/>
        <a:defRPr sz="11225" kern="1200">
          <a:solidFill>
            <a:schemeClr val="tx1"/>
          </a:solidFill>
          <a:latin typeface="+mn-lt"/>
          <a:ea typeface="+mn-ea"/>
          <a:cs typeface="+mn-cs"/>
        </a:defRPr>
      </a:lvl2pPr>
      <a:lvl3pPr marL="5345925" indent="-1069185" algn="l" defTabSz="4276740" rtl="0" eaLnBrk="1" latinLnBrk="0" hangingPunct="1">
        <a:lnSpc>
          <a:spcPct val="90000"/>
        </a:lnSpc>
        <a:spcBef>
          <a:spcPts val="2339"/>
        </a:spcBef>
        <a:buFont typeface="Arial" panose="020B0604020202020204" pitchFamily="34" charset="0"/>
        <a:buChar char="•"/>
        <a:defRPr sz="9354" kern="1200">
          <a:solidFill>
            <a:schemeClr val="tx1"/>
          </a:solidFill>
          <a:latin typeface="+mn-lt"/>
          <a:ea typeface="+mn-ea"/>
          <a:cs typeface="+mn-cs"/>
        </a:defRPr>
      </a:lvl3pPr>
      <a:lvl4pPr marL="7484295"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4pPr>
      <a:lvl5pPr marL="962266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5pPr>
      <a:lvl6pPr marL="1176103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p:bodyStyle>
    <p:otherStyle>
      <a:defPPr>
        <a:defRPr lang="en-US"/>
      </a:defPPr>
      <a:lvl1pPr marL="0" algn="l" defTabSz="4276740" rtl="0" eaLnBrk="1" latinLnBrk="0" hangingPunct="1">
        <a:defRPr sz="8419" kern="1200">
          <a:solidFill>
            <a:schemeClr val="tx1"/>
          </a:solidFill>
          <a:latin typeface="+mn-lt"/>
          <a:ea typeface="+mn-ea"/>
          <a:cs typeface="+mn-cs"/>
        </a:defRPr>
      </a:lvl1pPr>
      <a:lvl2pPr marL="2138370" algn="l" defTabSz="4276740" rtl="0" eaLnBrk="1" latinLnBrk="0" hangingPunct="1">
        <a:defRPr sz="8419" kern="1200">
          <a:solidFill>
            <a:schemeClr val="tx1"/>
          </a:solidFill>
          <a:latin typeface="+mn-lt"/>
          <a:ea typeface="+mn-ea"/>
          <a:cs typeface="+mn-cs"/>
        </a:defRPr>
      </a:lvl2pPr>
      <a:lvl3pPr marL="4276740" algn="l" defTabSz="4276740" rtl="0" eaLnBrk="1" latinLnBrk="0" hangingPunct="1">
        <a:defRPr sz="8419" kern="1200">
          <a:solidFill>
            <a:schemeClr val="tx1"/>
          </a:solidFill>
          <a:latin typeface="+mn-lt"/>
          <a:ea typeface="+mn-ea"/>
          <a:cs typeface="+mn-cs"/>
        </a:defRPr>
      </a:lvl3pPr>
      <a:lvl4pPr marL="6415110" algn="l" defTabSz="4276740" rtl="0" eaLnBrk="1" latinLnBrk="0" hangingPunct="1">
        <a:defRPr sz="8419" kern="1200">
          <a:solidFill>
            <a:schemeClr val="tx1"/>
          </a:solidFill>
          <a:latin typeface="+mn-lt"/>
          <a:ea typeface="+mn-ea"/>
          <a:cs typeface="+mn-cs"/>
        </a:defRPr>
      </a:lvl4pPr>
      <a:lvl5pPr marL="8553480" algn="l" defTabSz="4276740" rtl="0" eaLnBrk="1" latinLnBrk="0" hangingPunct="1">
        <a:defRPr sz="8419" kern="1200">
          <a:solidFill>
            <a:schemeClr val="tx1"/>
          </a:solidFill>
          <a:latin typeface="+mn-lt"/>
          <a:ea typeface="+mn-ea"/>
          <a:cs typeface="+mn-cs"/>
        </a:defRPr>
      </a:lvl5pPr>
      <a:lvl6pPr marL="10691851" algn="l" defTabSz="4276740" rtl="0" eaLnBrk="1" latinLnBrk="0" hangingPunct="1">
        <a:defRPr sz="8419" kern="1200">
          <a:solidFill>
            <a:schemeClr val="tx1"/>
          </a:solidFill>
          <a:latin typeface="+mn-lt"/>
          <a:ea typeface="+mn-ea"/>
          <a:cs typeface="+mn-cs"/>
        </a:defRPr>
      </a:lvl6pPr>
      <a:lvl7pPr marL="12830221" algn="l" defTabSz="4276740" rtl="0" eaLnBrk="1" latinLnBrk="0" hangingPunct="1">
        <a:defRPr sz="8419" kern="1200">
          <a:solidFill>
            <a:schemeClr val="tx1"/>
          </a:solidFill>
          <a:latin typeface="+mn-lt"/>
          <a:ea typeface="+mn-ea"/>
          <a:cs typeface="+mn-cs"/>
        </a:defRPr>
      </a:lvl7pPr>
      <a:lvl8pPr marL="14968591" algn="l" defTabSz="4276740" rtl="0" eaLnBrk="1" latinLnBrk="0" hangingPunct="1">
        <a:defRPr sz="8419" kern="1200">
          <a:solidFill>
            <a:schemeClr val="tx1"/>
          </a:solidFill>
          <a:latin typeface="+mn-lt"/>
          <a:ea typeface="+mn-ea"/>
          <a:cs typeface="+mn-cs"/>
        </a:defRPr>
      </a:lvl8pPr>
      <a:lvl9pPr marL="17106961" algn="l" defTabSz="4276740" rtl="0" eaLnBrk="1" latinLnBrk="0" hangingPunct="1">
        <a:defRPr sz="84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Data" Target="../diagrams/data1.xml"/><Relationship Id="rId1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4.jpg"/><Relationship Id="rId12" Type="http://schemas.openxmlformats.org/officeDocument/2006/relationships/image" Target="../media/image9.png"/><Relationship Id="rId17" Type="http://schemas.microsoft.com/office/2007/relationships/diagramDrawing" Target="../diagrams/drawing1.xml"/><Relationship Id="rId2" Type="http://schemas.openxmlformats.org/officeDocument/2006/relationships/audio" Target="../media/media1.m4a"/><Relationship Id="rId16" Type="http://schemas.openxmlformats.org/officeDocument/2006/relationships/diagramColors" Target="../diagrams/colors1.xml"/><Relationship Id="rId1" Type="http://schemas.microsoft.com/office/2007/relationships/media" Target="../media/media1.m4a"/><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3" name="AutoShape 19"/>
          <p:cNvSpPr>
            <a:spLocks noChangeArrowheads="1"/>
          </p:cNvSpPr>
          <p:nvPr/>
        </p:nvSpPr>
        <p:spPr bwMode="auto">
          <a:xfrm>
            <a:off x="13853874" y="16879335"/>
            <a:ext cx="28824059" cy="6741372"/>
          </a:xfrm>
          <a:prstGeom prst="roundRect">
            <a:avLst>
              <a:gd name="adj" fmla="val 0"/>
            </a:avLst>
          </a:prstGeom>
          <a:ln w="57150">
            <a:solidFill>
              <a:schemeClr val="accent4">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65185" tIns="0" rIns="65185" bIns="32593" anchor="ctr"/>
          <a:lstStyle/>
          <a:p>
            <a:pPr algn="ctr" defTabSz="3427158"/>
            <a:endParaRPr lang="en-US" sz="6744" dirty="0">
              <a:solidFill>
                <a:schemeClr val="bg1"/>
              </a:solidFill>
              <a:latin typeface="Arial" panose="020B0604020202020204" pitchFamily="34" charset="0"/>
              <a:cs typeface="Arial" pitchFamily="34" charset="0"/>
            </a:endParaRPr>
          </a:p>
        </p:txBody>
      </p:sp>
      <p:sp>
        <p:nvSpPr>
          <p:cNvPr id="4" name="Text Box 17"/>
          <p:cNvSpPr txBox="1">
            <a:spLocks noChangeArrowheads="1"/>
          </p:cNvSpPr>
          <p:nvPr/>
        </p:nvSpPr>
        <p:spPr bwMode="auto">
          <a:xfrm>
            <a:off x="13368383" y="-4724"/>
            <a:ext cx="29608420" cy="2746046"/>
          </a:xfrm>
          <a:prstGeom prst="rect">
            <a:avLst/>
          </a:prstGeom>
          <a:noFill/>
          <a:ln w="9525">
            <a:noFill/>
            <a:miter lim="800000"/>
            <a:headEnd/>
            <a:tailEnd/>
          </a:ln>
        </p:spPr>
        <p:txBody>
          <a:bodyPr wrap="square" lIns="37244" tIns="18624" rIns="37244" bIns="18624">
            <a:spAutoFit/>
          </a:bodyPr>
          <a:lstStyle/>
          <a:p>
            <a:pPr algn="ctr"/>
            <a:r>
              <a:rPr lang="en-ZA" sz="8800" b="1" dirty="0"/>
              <a:t>Negative diagnostic PCR results among early treated infants in Johannesburg, South Africa</a:t>
            </a:r>
            <a:endParaRPr lang="en-US" sz="8800" dirty="0"/>
          </a:p>
        </p:txBody>
      </p:sp>
      <p:sp>
        <p:nvSpPr>
          <p:cNvPr id="5" name="AutoShape 19"/>
          <p:cNvSpPr>
            <a:spLocks noChangeArrowheads="1"/>
          </p:cNvSpPr>
          <p:nvPr/>
        </p:nvSpPr>
        <p:spPr bwMode="auto">
          <a:xfrm>
            <a:off x="144379" y="108285"/>
            <a:ext cx="13422382" cy="10202297"/>
          </a:xfrm>
          <a:prstGeom prst="roundRect">
            <a:avLst>
              <a:gd name="adj" fmla="val 0"/>
            </a:avLst>
          </a:prstGeom>
          <a:ln w="57150">
            <a:solidFill>
              <a:schemeClr val="accent4">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65185" tIns="0" rIns="65185" bIns="32593" anchor="ctr"/>
          <a:lstStyle/>
          <a:p>
            <a:pPr algn="ctr" defTabSz="3427158"/>
            <a:endParaRPr lang="en-US" sz="6744" dirty="0">
              <a:solidFill>
                <a:schemeClr val="bg1"/>
              </a:solidFill>
              <a:latin typeface="Arial" panose="020B0604020202020204" pitchFamily="34" charset="0"/>
              <a:cs typeface="Arial" pitchFamily="34" charset="0"/>
            </a:endParaRPr>
          </a:p>
        </p:txBody>
      </p:sp>
      <p:sp>
        <p:nvSpPr>
          <p:cNvPr id="8" name="TextBox 7"/>
          <p:cNvSpPr txBox="1"/>
          <p:nvPr/>
        </p:nvSpPr>
        <p:spPr>
          <a:xfrm>
            <a:off x="322804" y="1062141"/>
            <a:ext cx="13176207" cy="9571851"/>
          </a:xfrm>
          <a:prstGeom prst="rect">
            <a:avLst/>
          </a:prstGeom>
          <a:noFill/>
        </p:spPr>
        <p:txBody>
          <a:bodyPr wrap="square" rtlCol="0">
            <a:spAutoFit/>
          </a:bodyPr>
          <a:lstStyle/>
          <a:p>
            <a:pPr marL="457200" indent="-457200">
              <a:buFont typeface="Arial" panose="020B0604020202020204" pitchFamily="34" charset="0"/>
              <a:buChar char="•"/>
            </a:pPr>
            <a:r>
              <a:rPr lang="en-ZA" sz="2800" dirty="0"/>
              <a:t>Early initiation of antiretroviral treatment, sometimes within first days of life, is encouraged in perinatally infected neonates.</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This early initiation of antiretroviral treatment in neonates may lead to smaller HIV reservoirs. </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Successful antiretroviral treatment is able to maintain viral load suppression however antiretroviral treatment is unable to clear the HIV infection.  </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Intact HIV DNA remains within latent cells despite effective antiretroviral treatment thus leading to the inability to eliminate the virus completely.</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Diagnostic PCR tests, which detect total HIV nucleic acids, have been shown to be excellent biomarkers of the quantity of HIV DNA in peripheral blood when the viral load is undetectable. </a:t>
            </a:r>
          </a:p>
          <a:p>
            <a:endParaRPr lang="en-ZA" sz="2800" dirty="0"/>
          </a:p>
          <a:p>
            <a:pPr marL="457200" indent="-457200">
              <a:buFont typeface="Arial" panose="020B0604020202020204" pitchFamily="34" charset="0"/>
              <a:buChar char="•"/>
            </a:pPr>
            <a:r>
              <a:rPr lang="en-ZA" sz="2800" dirty="0"/>
              <a:t>We investigated frequency of testing negative on diagnostic PCR tests in early-treated neonates.</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We also investigated the infant characteristics that were associated with having negative diagnostic PCR test after attaining virological suppression.</a:t>
            </a:r>
          </a:p>
          <a:p>
            <a:pPr marL="457200" indent="-457200">
              <a:buFont typeface="Arial" panose="020B0604020202020204" pitchFamily="34" charset="0"/>
              <a:buChar char="•"/>
            </a:pPr>
            <a:endParaRPr lang="en-ZA" sz="2800" dirty="0"/>
          </a:p>
        </p:txBody>
      </p:sp>
      <p:sp>
        <p:nvSpPr>
          <p:cNvPr id="9" name="AutoShape 19"/>
          <p:cNvSpPr>
            <a:spLocks noChangeArrowheads="1"/>
          </p:cNvSpPr>
          <p:nvPr/>
        </p:nvSpPr>
        <p:spPr bwMode="auto">
          <a:xfrm>
            <a:off x="125769" y="10447988"/>
            <a:ext cx="13422383" cy="10234309"/>
          </a:xfrm>
          <a:prstGeom prst="roundRect">
            <a:avLst>
              <a:gd name="adj" fmla="val 0"/>
            </a:avLst>
          </a:prstGeom>
          <a:ln w="57150">
            <a:solidFill>
              <a:schemeClr val="accent4">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65185" tIns="0" rIns="65185" bIns="32593" anchor="ctr"/>
          <a:lstStyle/>
          <a:p>
            <a:pPr algn="ctr" defTabSz="3427158"/>
            <a:endParaRPr lang="en-US" sz="6744" dirty="0">
              <a:solidFill>
                <a:schemeClr val="bg1"/>
              </a:solidFill>
              <a:latin typeface="Arial" panose="020B0604020202020204" pitchFamily="34" charset="0"/>
              <a:cs typeface="Arial" pitchFamily="34" charset="0"/>
            </a:endParaRPr>
          </a:p>
        </p:txBody>
      </p:sp>
      <p:sp>
        <p:nvSpPr>
          <p:cNvPr id="10" name="TextBox 9"/>
          <p:cNvSpPr txBox="1"/>
          <p:nvPr/>
        </p:nvSpPr>
        <p:spPr>
          <a:xfrm>
            <a:off x="295674" y="11481463"/>
            <a:ext cx="13224509" cy="9140964"/>
          </a:xfrm>
          <a:prstGeom prst="rect">
            <a:avLst/>
          </a:prstGeom>
          <a:noFill/>
        </p:spPr>
        <p:txBody>
          <a:bodyPr wrap="square" rtlCol="0">
            <a:spAutoFit/>
          </a:bodyPr>
          <a:lstStyle/>
          <a:p>
            <a:pPr marL="457200" indent="-457200">
              <a:buFont typeface="Arial" panose="020B0604020202020204" pitchFamily="34" charset="0"/>
              <a:buChar char="•"/>
            </a:pPr>
            <a:r>
              <a:rPr lang="en-ZA" sz="2800" dirty="0"/>
              <a:t>We recruited 73 neonates for the LEOPARD (Latency and Early </a:t>
            </a:r>
            <a:r>
              <a:rPr lang="en-ZA" sz="2800" dirty="0" err="1"/>
              <a:t>neOnatal</a:t>
            </a:r>
            <a:r>
              <a:rPr lang="en-ZA" sz="2800" dirty="0"/>
              <a:t> Provision of Anti-Retroviral Drugs) clinical trial.</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The trial was conducted at the </a:t>
            </a:r>
            <a:r>
              <a:rPr lang="en-ZA" sz="2800" dirty="0" err="1"/>
              <a:t>Empilweni</a:t>
            </a:r>
            <a:r>
              <a:rPr lang="en-ZA" sz="2800" dirty="0"/>
              <a:t> Services and Research Unit based at </a:t>
            </a:r>
            <a:r>
              <a:rPr lang="en-ZA" sz="2800" dirty="0" err="1"/>
              <a:t>Rahima</a:t>
            </a:r>
            <a:r>
              <a:rPr lang="en-ZA" sz="2800" dirty="0"/>
              <a:t> </a:t>
            </a:r>
            <a:r>
              <a:rPr lang="en-ZA" sz="2800" dirty="0" err="1"/>
              <a:t>Moosa</a:t>
            </a:r>
            <a:r>
              <a:rPr lang="en-ZA" sz="2800" dirty="0"/>
              <a:t> Mother and Child Hospital in Johannesburg, South Africa.</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The 73 neonates had confirmed HIV intrauterine infection within &lt;48 hours of life. </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Antiretroviral treatment was started within the first 14 days of life.</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The initial treatment used was </a:t>
            </a:r>
            <a:r>
              <a:rPr lang="en-ZA" sz="2800" dirty="0" err="1"/>
              <a:t>nevirapine</a:t>
            </a:r>
            <a:r>
              <a:rPr lang="en-ZA" sz="2800" dirty="0"/>
              <a:t> with lamivudine and zidovudine. </a:t>
            </a:r>
            <a:r>
              <a:rPr lang="en-ZA" sz="2800" dirty="0" err="1"/>
              <a:t>Nevirapine</a:t>
            </a:r>
            <a:r>
              <a:rPr lang="en-ZA" sz="2800" dirty="0"/>
              <a:t> was then substituted with </a:t>
            </a:r>
            <a:r>
              <a:rPr lang="en-ZA" sz="2800" dirty="0" err="1"/>
              <a:t>lopinavir</a:t>
            </a:r>
            <a:r>
              <a:rPr lang="en-ZA" sz="2800" dirty="0"/>
              <a:t>-ritonavir once the neonate was &gt;42 weeks post-menstrual age and &gt;14 days of life.</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Infants were followed up closely whilst on antiretroviral treatment with repeat viral load testing at 1, 2 and 4 weeks of age, every 4 weeks to 24 weeks and then every 8 weeks to 104 weeks. </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Diagnostic HIV PCR tests were repeated at 24, 48, 72 and 104 weeks of age.</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CD4+ T-cell count and percentage was measured at baseline, 24, 48, 72 and 104 weeks. </a:t>
            </a:r>
            <a:endParaRPr lang="en-US" sz="2800" dirty="0"/>
          </a:p>
        </p:txBody>
      </p:sp>
      <p:graphicFrame>
        <p:nvGraphicFramePr>
          <p:cNvPr id="15" name="Table 14"/>
          <p:cNvGraphicFramePr>
            <a:graphicFrameLocks noGrp="1"/>
          </p:cNvGraphicFramePr>
          <p:nvPr>
            <p:extLst>
              <p:ext uri="{D42A27DB-BD31-4B8C-83A1-F6EECF244321}">
                <p14:modId xmlns:p14="http://schemas.microsoft.com/office/powerpoint/2010/main" val="2472204012"/>
              </p:ext>
            </p:extLst>
          </p:nvPr>
        </p:nvGraphicFramePr>
        <p:xfrm>
          <a:off x="14090273" y="18630094"/>
          <a:ext cx="28351262" cy="4842877"/>
        </p:xfrm>
        <a:graphic>
          <a:graphicData uri="http://schemas.openxmlformats.org/drawingml/2006/table">
            <a:tbl>
              <a:tblPr firstRow="1" firstCol="1" bandRow="1"/>
              <a:tblGrid>
                <a:gridCol w="8590318">
                  <a:extLst>
                    <a:ext uri="{9D8B030D-6E8A-4147-A177-3AD203B41FA5}">
                      <a16:colId xmlns:a16="http://schemas.microsoft.com/office/drawing/2014/main" val="1858417637"/>
                    </a:ext>
                  </a:extLst>
                </a:gridCol>
                <a:gridCol w="5482456">
                  <a:extLst>
                    <a:ext uri="{9D8B030D-6E8A-4147-A177-3AD203B41FA5}">
                      <a16:colId xmlns:a16="http://schemas.microsoft.com/office/drawing/2014/main" val="221654722"/>
                    </a:ext>
                  </a:extLst>
                </a:gridCol>
                <a:gridCol w="5723445">
                  <a:extLst>
                    <a:ext uri="{9D8B030D-6E8A-4147-A177-3AD203B41FA5}">
                      <a16:colId xmlns:a16="http://schemas.microsoft.com/office/drawing/2014/main" val="580702046"/>
                    </a:ext>
                  </a:extLst>
                </a:gridCol>
                <a:gridCol w="5843938">
                  <a:extLst>
                    <a:ext uri="{9D8B030D-6E8A-4147-A177-3AD203B41FA5}">
                      <a16:colId xmlns:a16="http://schemas.microsoft.com/office/drawing/2014/main" val="3153302393"/>
                    </a:ext>
                  </a:extLst>
                </a:gridCol>
                <a:gridCol w="2711105">
                  <a:extLst>
                    <a:ext uri="{9D8B030D-6E8A-4147-A177-3AD203B41FA5}">
                      <a16:colId xmlns:a16="http://schemas.microsoft.com/office/drawing/2014/main" val="3759153234"/>
                    </a:ext>
                  </a:extLst>
                </a:gridCol>
              </a:tblGrid>
              <a:tr h="1073487">
                <a:tc>
                  <a:txBody>
                    <a:bodyPr/>
                    <a:lstStyle/>
                    <a:p>
                      <a:pPr>
                        <a:lnSpc>
                          <a:spcPct val="107000"/>
                        </a:lnSpc>
                        <a:spcAft>
                          <a:spcPts val="0"/>
                        </a:spcAft>
                      </a:pPr>
                      <a:r>
                        <a:rPr lang="en-US" sz="3200" b="1">
                          <a:effectLst/>
                          <a:latin typeface="Calibri" panose="020F0502020204030204" pitchFamily="34" charset="0"/>
                          <a:ea typeface="Calibri" panose="020F0502020204030204" pitchFamily="34" charset="0"/>
                          <a:cs typeface="Times New Roman" panose="02020603050405020304" pitchFamily="18" charset="0"/>
                        </a:rPr>
                        <a:t>Infant Characteristics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Total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(N=46)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Ever PCR negative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(N=14)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Never PCR negative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(N=32)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US" sz="3200" b="1">
                          <a:effectLst/>
                          <a:latin typeface="Calibri" panose="020F0502020204030204" pitchFamily="34" charset="0"/>
                          <a:ea typeface="Calibri" panose="020F0502020204030204" pitchFamily="34" charset="0"/>
                          <a:cs typeface="Times New Roman" panose="02020603050405020304" pitchFamily="18" charset="0"/>
                        </a:rPr>
                        <a:t>p-value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71155571"/>
                  </a:ext>
                </a:extLst>
              </a:tr>
              <a:tr h="1622416">
                <a:tc>
                  <a:txBody>
                    <a:bodyPr/>
                    <a:lstStyle/>
                    <a:p>
                      <a:pP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Age at ART start, N (%)</a:t>
                      </a:r>
                    </a:p>
                    <a:p>
                      <a:pP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0 to &lt;= 48 hours</a:t>
                      </a:r>
                    </a:p>
                    <a:p>
                      <a:pP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&gt;48 hours to 14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29 (63.0)</a:t>
                      </a:r>
                    </a:p>
                    <a:p>
                      <a:pPr algn="ct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17 (37.0)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10 (71.4)</a:t>
                      </a:r>
                    </a:p>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 (28.6)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19 (59.4)</a:t>
                      </a:r>
                    </a:p>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13 (40.6)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0.52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6126"/>
                  </a:ext>
                </a:extLst>
              </a:tr>
              <a:tr h="1073487">
                <a:tc>
                  <a:txBody>
                    <a:bodyPr/>
                    <a:lstStyle/>
                    <a:p>
                      <a:pP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Birth Weight (grams), </a:t>
                      </a:r>
                    </a:p>
                    <a:p>
                      <a:pP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Median (IQR)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2,750 </a:t>
                      </a:r>
                    </a:p>
                    <a:p>
                      <a:pPr algn="ct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(2,425 – 3,180)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2,673 </a:t>
                      </a:r>
                    </a:p>
                    <a:p>
                      <a:pPr algn="ct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(2,120 – 3,160)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2,750 </a:t>
                      </a:r>
                    </a:p>
                    <a:p>
                      <a:pPr algn="ct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(2,530 – 3,265)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0.45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271652"/>
                  </a:ext>
                </a:extLst>
              </a:tr>
              <a:tr h="1073487">
                <a:tc>
                  <a:txBody>
                    <a:bodyPr/>
                    <a:lstStyle/>
                    <a:p>
                      <a:pP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Pre-ART HIV RNA (copies/ml), </a:t>
                      </a:r>
                    </a:p>
                    <a:p>
                      <a:pPr>
                        <a:lnSpc>
                          <a:spcPct val="107000"/>
                        </a:lnSpc>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Median (IQR)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11,908 </a:t>
                      </a:r>
                    </a:p>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(901 – 116,138)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11,910 </a:t>
                      </a:r>
                    </a:p>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(901 – 31,445)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10,725 </a:t>
                      </a:r>
                    </a:p>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(910 – 317,660)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0.75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078212"/>
                  </a:ext>
                </a:extLst>
              </a:tr>
            </a:tbl>
          </a:graphicData>
        </a:graphic>
      </p:graphicFrame>
      <p:sp>
        <p:nvSpPr>
          <p:cNvPr id="20" name="Rectangle 19"/>
          <p:cNvSpPr/>
          <p:nvPr/>
        </p:nvSpPr>
        <p:spPr>
          <a:xfrm>
            <a:off x="288756" y="10594336"/>
            <a:ext cx="13181753" cy="896825"/>
          </a:xfrm>
          <a:prstGeom prst="rect">
            <a:avLst/>
          </a:prstGeom>
          <a:solidFill>
            <a:schemeClr val="accent1">
              <a:lumMod val="50000"/>
            </a:schemeClr>
          </a:solidFill>
        </p:spPr>
        <p:txBody>
          <a:bodyPr wrap="square" lIns="65191" tIns="32596" rIns="65191" bIns="32596">
            <a:spAutoFit/>
          </a:bodyPr>
          <a:lstStyle/>
          <a:p>
            <a:pPr algn="ctr">
              <a:spcBef>
                <a:spcPct val="50000"/>
              </a:spcBef>
              <a:tabLst>
                <a:tab pos="356524" algn="l"/>
              </a:tabLst>
            </a:pPr>
            <a:r>
              <a:rPr lang="en-ZA" sz="5400" b="1" u="sng" dirty="0">
                <a:solidFill>
                  <a:schemeClr val="bg1"/>
                </a:solidFill>
                <a:latin typeface="Arial" panose="020B0604020202020204" pitchFamily="34" charset="0"/>
                <a:ea typeface="ＭＳ Ｐゴシック" pitchFamily="-65" charset="-128"/>
                <a:cs typeface="Arial" pitchFamily="34" charset="0"/>
              </a:rPr>
              <a:t>Methods</a:t>
            </a:r>
            <a:endParaRPr lang="en-US" sz="5400" b="1" u="sng" dirty="0">
              <a:solidFill>
                <a:schemeClr val="bg1"/>
              </a:solidFill>
              <a:latin typeface="Arial" panose="020B0604020202020204" pitchFamily="34" charset="0"/>
              <a:ea typeface="ＭＳ Ｐゴシック" pitchFamily="-65" charset="-128"/>
              <a:cs typeface="Arial" pitchFamily="34" charset="0"/>
            </a:endParaRPr>
          </a:p>
        </p:txBody>
      </p:sp>
      <p:sp>
        <p:nvSpPr>
          <p:cNvPr id="25" name="AutoShape 19"/>
          <p:cNvSpPr>
            <a:spLocks noChangeArrowheads="1"/>
          </p:cNvSpPr>
          <p:nvPr/>
        </p:nvSpPr>
        <p:spPr bwMode="auto">
          <a:xfrm>
            <a:off x="13853873" y="23840906"/>
            <a:ext cx="28824059" cy="2624536"/>
          </a:xfrm>
          <a:prstGeom prst="roundRect">
            <a:avLst>
              <a:gd name="adj" fmla="val 0"/>
            </a:avLst>
          </a:prstGeom>
          <a:ln w="57150">
            <a:solidFill>
              <a:schemeClr val="accent4">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65185" tIns="0" rIns="65185" bIns="32593" anchor="ctr"/>
          <a:lstStyle/>
          <a:p>
            <a:pPr algn="ctr" defTabSz="3427158"/>
            <a:endParaRPr lang="en-US" sz="6744">
              <a:solidFill>
                <a:schemeClr val="bg1"/>
              </a:solidFill>
              <a:latin typeface="Arial" panose="020B0604020202020204" pitchFamily="34" charset="0"/>
              <a:cs typeface="Arial" pitchFamily="34" charset="0"/>
            </a:endParaRPr>
          </a:p>
        </p:txBody>
      </p:sp>
      <p:sp>
        <p:nvSpPr>
          <p:cNvPr id="26" name="TextBox 25"/>
          <p:cNvSpPr txBox="1"/>
          <p:nvPr/>
        </p:nvSpPr>
        <p:spPr>
          <a:xfrm>
            <a:off x="14025557" y="24921097"/>
            <a:ext cx="21185603" cy="1384995"/>
          </a:xfrm>
          <a:prstGeom prst="rect">
            <a:avLst/>
          </a:prstGeom>
          <a:noFill/>
        </p:spPr>
        <p:txBody>
          <a:bodyPr wrap="square" rtlCol="0">
            <a:spAutoFit/>
          </a:bodyPr>
          <a:lstStyle/>
          <a:p>
            <a:pPr marL="457200" indent="-457200">
              <a:buFont typeface="Arial" panose="020B0604020202020204" pitchFamily="34" charset="0"/>
              <a:buChar char="•"/>
            </a:pPr>
            <a:r>
              <a:rPr lang="en-ZA" sz="2800" dirty="0"/>
              <a:t>Almost a third of infants started on ART within 14 days of life and who suppress test negative on diagnostic PCR tests while remaining on ART. </a:t>
            </a:r>
          </a:p>
          <a:p>
            <a:pPr marL="457200" indent="-457200">
              <a:buFont typeface="Arial" panose="020B0604020202020204" pitchFamily="34" charset="0"/>
              <a:buChar char="•"/>
            </a:pPr>
            <a:r>
              <a:rPr lang="en-ZA" sz="2800" dirty="0"/>
              <a:t>This proportion is higher than observed in infants starting ART in the first few months of life. </a:t>
            </a:r>
          </a:p>
          <a:p>
            <a:pPr marL="457200" indent="-457200">
              <a:buFont typeface="Arial" panose="020B0604020202020204" pitchFamily="34" charset="0"/>
              <a:buChar char="•"/>
            </a:pPr>
            <a:r>
              <a:rPr lang="en-ZA" sz="2800" dirty="0"/>
              <a:t>Clinicians should be alerted to these false negative results to avoid unnecessary confusion about the infant’s HIV status. </a:t>
            </a:r>
          </a:p>
        </p:txBody>
      </p:sp>
      <p:sp>
        <p:nvSpPr>
          <p:cNvPr id="27" name="Rectangle 26"/>
          <p:cNvSpPr/>
          <p:nvPr/>
        </p:nvSpPr>
        <p:spPr>
          <a:xfrm>
            <a:off x="14050864" y="16989640"/>
            <a:ext cx="28432058" cy="896825"/>
          </a:xfrm>
          <a:prstGeom prst="rect">
            <a:avLst/>
          </a:prstGeom>
          <a:solidFill>
            <a:schemeClr val="accent1">
              <a:lumMod val="50000"/>
            </a:schemeClr>
          </a:solidFill>
        </p:spPr>
        <p:txBody>
          <a:bodyPr wrap="square" lIns="65191" tIns="32596" rIns="65191" bIns="32596">
            <a:spAutoFit/>
          </a:bodyPr>
          <a:lstStyle/>
          <a:p>
            <a:pPr algn="ctr">
              <a:spcBef>
                <a:spcPct val="50000"/>
              </a:spcBef>
              <a:tabLst>
                <a:tab pos="356524" algn="l"/>
              </a:tabLst>
            </a:pPr>
            <a:r>
              <a:rPr lang="en-ZA" sz="5400" b="1" u="sng" dirty="0">
                <a:solidFill>
                  <a:schemeClr val="bg1"/>
                </a:solidFill>
                <a:latin typeface="Arial" panose="020B0604020202020204" pitchFamily="34" charset="0"/>
                <a:ea typeface="ＭＳ Ｐゴシック" pitchFamily="-65" charset="-128"/>
                <a:cs typeface="Arial" pitchFamily="34" charset="0"/>
              </a:rPr>
              <a:t>Table 1</a:t>
            </a:r>
            <a:endParaRPr lang="en-US" sz="5400" b="1" u="sng" dirty="0">
              <a:solidFill>
                <a:schemeClr val="bg1"/>
              </a:solidFill>
              <a:latin typeface="Arial" panose="020B0604020202020204" pitchFamily="34" charset="0"/>
              <a:ea typeface="ＭＳ Ｐゴシック" pitchFamily="-65" charset="-128"/>
              <a:cs typeface="Arial" pitchFamily="34" charset="0"/>
            </a:endParaRPr>
          </a:p>
        </p:txBody>
      </p:sp>
      <p:sp>
        <p:nvSpPr>
          <p:cNvPr id="28" name="Rectangle 27"/>
          <p:cNvSpPr/>
          <p:nvPr/>
        </p:nvSpPr>
        <p:spPr>
          <a:xfrm>
            <a:off x="279832" y="210218"/>
            <a:ext cx="13181753" cy="896825"/>
          </a:xfrm>
          <a:prstGeom prst="rect">
            <a:avLst/>
          </a:prstGeom>
          <a:solidFill>
            <a:schemeClr val="accent1">
              <a:lumMod val="50000"/>
            </a:schemeClr>
          </a:solidFill>
        </p:spPr>
        <p:txBody>
          <a:bodyPr wrap="square" lIns="65191" tIns="32596" rIns="65191" bIns="32596">
            <a:spAutoFit/>
          </a:bodyPr>
          <a:lstStyle/>
          <a:p>
            <a:pPr algn="ctr">
              <a:spcBef>
                <a:spcPct val="50000"/>
              </a:spcBef>
              <a:tabLst>
                <a:tab pos="356524" algn="l"/>
              </a:tabLst>
            </a:pPr>
            <a:r>
              <a:rPr lang="en-ZA" sz="5400" b="1" u="sng" dirty="0">
                <a:solidFill>
                  <a:schemeClr val="bg1"/>
                </a:solidFill>
                <a:latin typeface="Arial" panose="020B0604020202020204" pitchFamily="34" charset="0"/>
                <a:ea typeface="ＭＳ Ｐゴシック" pitchFamily="-65" charset="-128"/>
                <a:cs typeface="Arial" pitchFamily="34" charset="0"/>
              </a:rPr>
              <a:t>Introduction</a:t>
            </a:r>
            <a:endParaRPr lang="en-US" sz="5400" b="1" u="sng" dirty="0">
              <a:solidFill>
                <a:schemeClr val="bg1"/>
              </a:solidFill>
              <a:latin typeface="Arial" panose="020B0604020202020204" pitchFamily="34" charset="0"/>
              <a:ea typeface="ＭＳ Ｐゴシック" pitchFamily="-65" charset="-128"/>
              <a:cs typeface="Arial" pitchFamily="34" charset="0"/>
            </a:endParaRPr>
          </a:p>
        </p:txBody>
      </p:sp>
      <p:sp>
        <p:nvSpPr>
          <p:cNvPr id="29" name="AutoShape 19"/>
          <p:cNvSpPr>
            <a:spLocks noChangeArrowheads="1"/>
          </p:cNvSpPr>
          <p:nvPr/>
        </p:nvSpPr>
        <p:spPr bwMode="auto">
          <a:xfrm>
            <a:off x="144379" y="20803709"/>
            <a:ext cx="13422382" cy="9700800"/>
          </a:xfrm>
          <a:prstGeom prst="roundRect">
            <a:avLst>
              <a:gd name="adj" fmla="val 0"/>
            </a:avLst>
          </a:prstGeom>
          <a:ln w="57150">
            <a:solidFill>
              <a:schemeClr val="accent4">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65185" tIns="0" rIns="65185" bIns="32593" anchor="ctr"/>
          <a:lstStyle/>
          <a:p>
            <a:pPr algn="ctr" defTabSz="3427158"/>
            <a:endParaRPr lang="en-US" sz="6744" dirty="0">
              <a:solidFill>
                <a:schemeClr val="bg1"/>
              </a:solidFill>
              <a:latin typeface="Arial" panose="020B0604020202020204" pitchFamily="34" charset="0"/>
              <a:cs typeface="Arial" pitchFamily="34" charset="0"/>
            </a:endParaRPr>
          </a:p>
        </p:txBody>
      </p:sp>
      <p:sp>
        <p:nvSpPr>
          <p:cNvPr id="31" name="TextBox 30"/>
          <p:cNvSpPr txBox="1"/>
          <p:nvPr/>
        </p:nvSpPr>
        <p:spPr>
          <a:xfrm>
            <a:off x="209693" y="21799911"/>
            <a:ext cx="13371622" cy="8710077"/>
          </a:xfrm>
          <a:prstGeom prst="rect">
            <a:avLst/>
          </a:prstGeom>
          <a:noFill/>
        </p:spPr>
        <p:txBody>
          <a:bodyPr wrap="square" rtlCol="0">
            <a:spAutoFit/>
          </a:bodyPr>
          <a:lstStyle/>
          <a:p>
            <a:pPr marL="457200" indent="-457200">
              <a:buFont typeface="Arial" panose="020B0604020202020204" pitchFamily="34" charset="0"/>
              <a:buChar char="•"/>
            </a:pPr>
            <a:r>
              <a:rPr lang="en-ZA" sz="2800" dirty="0"/>
              <a:t>Of  the 61 infants surviving on study, 46 (75.4%) attained viral load &lt;50 copies/</a:t>
            </a:r>
            <a:r>
              <a:rPr lang="en-ZA" sz="2800" dirty="0" err="1"/>
              <a:t>mL.</a:t>
            </a:r>
            <a:endParaRPr lang="en-ZA" sz="2800" dirty="0"/>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Both males and females were equally represented within the 46 infants who attained viral load suppression.</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14/46 (30.4%) who suppressed to &lt;50 copies/mL ever then went on to have a negative diagnostic PCR after antiretroviral start. </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6/14 (42.9%) who had a negative diagnostic PCR were male. (Figure 1)</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17/32 (53.1%) who never had a negative diagnostic PCR were male. (Figure 1)</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The 14 infants who attained virological suppression and had a negative diagnostic PCR on antiretroviral treatment had higher CD4 T-cell percentages pre-ART and higher cycle threshold values on their birth PCR pre-ART. (Figure 2) </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Sex, age at antiretroviral treatment start, birthweight, and pre-ART viral load were not significantly different by PCR status. (Table 1)</a:t>
            </a:r>
          </a:p>
          <a:p>
            <a:pPr marL="457200" indent="-457200">
              <a:buFont typeface="Arial" panose="020B0604020202020204" pitchFamily="34" charset="0"/>
              <a:buChar char="•"/>
            </a:pPr>
            <a:endParaRPr lang="en-ZA" sz="2800" dirty="0"/>
          </a:p>
          <a:p>
            <a:pPr marL="457200" indent="-457200">
              <a:buFont typeface="Arial" panose="020B0604020202020204" pitchFamily="34" charset="0"/>
              <a:buChar char="•"/>
            </a:pPr>
            <a:r>
              <a:rPr lang="en-ZA" sz="2800" dirty="0"/>
              <a:t>In 10/14 (71.4%) infants, the last available PCR test on ART was still negative.</a:t>
            </a:r>
          </a:p>
        </p:txBody>
      </p:sp>
      <p:sp>
        <p:nvSpPr>
          <p:cNvPr id="32" name="Rectangle 31"/>
          <p:cNvSpPr/>
          <p:nvPr/>
        </p:nvSpPr>
        <p:spPr>
          <a:xfrm>
            <a:off x="288756" y="20893208"/>
            <a:ext cx="13181753" cy="896825"/>
          </a:xfrm>
          <a:prstGeom prst="rect">
            <a:avLst/>
          </a:prstGeom>
          <a:solidFill>
            <a:schemeClr val="accent1">
              <a:lumMod val="50000"/>
            </a:schemeClr>
          </a:solidFill>
        </p:spPr>
        <p:txBody>
          <a:bodyPr wrap="square" lIns="65191" tIns="32596" rIns="65191" bIns="32596">
            <a:spAutoFit/>
          </a:bodyPr>
          <a:lstStyle/>
          <a:p>
            <a:pPr algn="ctr">
              <a:spcBef>
                <a:spcPct val="50000"/>
              </a:spcBef>
              <a:tabLst>
                <a:tab pos="356524" algn="l"/>
              </a:tabLst>
            </a:pPr>
            <a:r>
              <a:rPr lang="en-ZA" sz="5400" b="1" u="sng" dirty="0">
                <a:solidFill>
                  <a:schemeClr val="bg1"/>
                </a:solidFill>
                <a:latin typeface="Arial" panose="020B0604020202020204" pitchFamily="34" charset="0"/>
                <a:ea typeface="ＭＳ Ｐゴシック" pitchFamily="-65" charset="-128"/>
                <a:cs typeface="Arial" pitchFamily="34" charset="0"/>
              </a:rPr>
              <a:t>Results</a:t>
            </a:r>
            <a:endParaRPr lang="en-US" sz="5400" b="1" u="sng" dirty="0">
              <a:solidFill>
                <a:schemeClr val="bg1"/>
              </a:solidFill>
              <a:latin typeface="Arial" panose="020B0604020202020204" pitchFamily="34" charset="0"/>
              <a:ea typeface="ＭＳ Ｐゴシック" pitchFamily="-65" charset="-128"/>
              <a:cs typeface="Arial" pitchFamily="34" charset="0"/>
            </a:endParaRPr>
          </a:p>
        </p:txBody>
      </p:sp>
      <p:sp>
        <p:nvSpPr>
          <p:cNvPr id="36" name="AutoShape 19"/>
          <p:cNvSpPr>
            <a:spLocks noChangeArrowheads="1"/>
          </p:cNvSpPr>
          <p:nvPr/>
        </p:nvSpPr>
        <p:spPr bwMode="auto">
          <a:xfrm>
            <a:off x="13817713" y="26632762"/>
            <a:ext cx="28824059" cy="1840523"/>
          </a:xfrm>
          <a:prstGeom prst="roundRect">
            <a:avLst>
              <a:gd name="adj" fmla="val 0"/>
            </a:avLst>
          </a:prstGeom>
          <a:ln w="57150">
            <a:solidFill>
              <a:schemeClr val="accent4">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65185" tIns="0" rIns="65185" bIns="32593" anchor="ctr"/>
          <a:lstStyle/>
          <a:p>
            <a:pPr algn="ctr" defTabSz="3427158"/>
            <a:endParaRPr lang="en-US" sz="6744">
              <a:solidFill>
                <a:schemeClr val="bg1"/>
              </a:solidFill>
              <a:latin typeface="Arial" panose="020B0604020202020204" pitchFamily="34" charset="0"/>
              <a:cs typeface="Arial" pitchFamily="34" charset="0"/>
            </a:endParaRPr>
          </a:p>
        </p:txBody>
      </p:sp>
      <p:sp>
        <p:nvSpPr>
          <p:cNvPr id="37" name="Rectangle 36"/>
          <p:cNvSpPr/>
          <p:nvPr/>
        </p:nvSpPr>
        <p:spPr>
          <a:xfrm>
            <a:off x="14009477" y="26883251"/>
            <a:ext cx="28432058" cy="896825"/>
          </a:xfrm>
          <a:prstGeom prst="rect">
            <a:avLst/>
          </a:prstGeom>
          <a:solidFill>
            <a:schemeClr val="accent1">
              <a:lumMod val="50000"/>
            </a:schemeClr>
          </a:solidFill>
        </p:spPr>
        <p:txBody>
          <a:bodyPr wrap="square" lIns="65191" tIns="32596" rIns="65191" bIns="32596">
            <a:spAutoFit/>
          </a:bodyPr>
          <a:lstStyle/>
          <a:p>
            <a:pPr algn="ctr">
              <a:spcBef>
                <a:spcPct val="50000"/>
              </a:spcBef>
              <a:tabLst>
                <a:tab pos="356524" algn="l"/>
              </a:tabLst>
            </a:pPr>
            <a:r>
              <a:rPr lang="en-ZA" sz="5400" b="1" u="sng" dirty="0">
                <a:solidFill>
                  <a:schemeClr val="bg1"/>
                </a:solidFill>
                <a:latin typeface="Arial" panose="020B0604020202020204" pitchFamily="34" charset="0"/>
                <a:ea typeface="ＭＳ Ｐゴシック" pitchFamily="-65" charset="-128"/>
                <a:cs typeface="Arial" pitchFamily="34" charset="0"/>
              </a:rPr>
              <a:t>Acknowledgements</a:t>
            </a:r>
            <a:endParaRPr lang="en-US" sz="5400" b="1" u="sng" dirty="0">
              <a:solidFill>
                <a:schemeClr val="bg1"/>
              </a:solidFill>
              <a:latin typeface="Arial" panose="020B0604020202020204" pitchFamily="34" charset="0"/>
              <a:ea typeface="ＭＳ Ｐゴシック" pitchFamily="-65" charset="-128"/>
              <a:cs typeface="Arial" pitchFamily="34" charset="0"/>
            </a:endParaRPr>
          </a:p>
        </p:txBody>
      </p:sp>
      <p:sp>
        <p:nvSpPr>
          <p:cNvPr id="39" name="TextBox 38"/>
          <p:cNvSpPr txBox="1"/>
          <p:nvPr/>
        </p:nvSpPr>
        <p:spPr>
          <a:xfrm>
            <a:off x="13951769" y="27857458"/>
            <a:ext cx="28791999" cy="523220"/>
          </a:xfrm>
          <a:prstGeom prst="rect">
            <a:avLst/>
          </a:prstGeom>
          <a:noFill/>
        </p:spPr>
        <p:txBody>
          <a:bodyPr wrap="square" rtlCol="0">
            <a:spAutoFit/>
          </a:bodyPr>
          <a:lstStyle/>
          <a:p>
            <a:pPr marL="457200" indent="-457200">
              <a:buFont typeface="Arial" panose="020B0604020202020204" pitchFamily="34" charset="0"/>
              <a:buChar char="•"/>
            </a:pPr>
            <a:r>
              <a:rPr lang="en-ZA" sz="2800" dirty="0"/>
              <a:t>Eunice Kennedy Shriver National Institute of Child Health and Human Development/National Institute of Allergy and Infectious Disease, National Institutes of Health (U01HD080441)</a:t>
            </a:r>
          </a:p>
        </p:txBody>
      </p:sp>
      <p:pic>
        <p:nvPicPr>
          <p:cNvPr id="41" name="Picture 40"/>
          <p:cNvPicPr>
            <a:picLocks noChangeAspect="1"/>
          </p:cNvPicPr>
          <p:nvPr/>
        </p:nvPicPr>
        <p:blipFill rotWithShape="1">
          <a:blip r:embed="rId4" cstate="print">
            <a:extLst>
              <a:ext uri="{28A0092B-C50C-407E-A947-70E740481C1C}">
                <a14:useLocalDpi xmlns:a14="http://schemas.microsoft.com/office/drawing/2010/main" val="0"/>
              </a:ext>
            </a:extLst>
          </a:blip>
          <a:srcRect l="14689" t="7638" r="8477" b="6073"/>
          <a:stretch/>
        </p:blipFill>
        <p:spPr>
          <a:xfrm>
            <a:off x="29049385" y="28816769"/>
            <a:ext cx="2042287" cy="1664558"/>
          </a:xfrm>
          <a:prstGeom prst="rect">
            <a:avLst/>
          </a:prstGeom>
        </p:spPr>
      </p:pic>
      <p:pic>
        <p:nvPicPr>
          <p:cNvPr id="4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554" t="16842" r="8617" b="16932"/>
          <a:stretch/>
        </p:blipFill>
        <p:spPr bwMode="auto">
          <a:xfrm>
            <a:off x="22327782" y="28809342"/>
            <a:ext cx="5348030" cy="170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descr="nichd logo.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55819" y="28715728"/>
            <a:ext cx="2438516" cy="1824478"/>
          </a:xfrm>
          <a:prstGeom prst="rect">
            <a:avLst/>
          </a:prstGeom>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92371" y="28770582"/>
            <a:ext cx="1722155" cy="1716826"/>
          </a:xfrm>
          <a:prstGeom prst="rect">
            <a:avLst/>
          </a:prstGeom>
        </p:spPr>
      </p:pic>
      <p:sp>
        <p:nvSpPr>
          <p:cNvPr id="46" name="Rectangle 45"/>
          <p:cNvSpPr/>
          <p:nvPr/>
        </p:nvSpPr>
        <p:spPr>
          <a:xfrm>
            <a:off x="14774779" y="2878812"/>
            <a:ext cx="26228842" cy="1323439"/>
          </a:xfrm>
          <a:prstGeom prst="rect">
            <a:avLst/>
          </a:prstGeom>
        </p:spPr>
        <p:txBody>
          <a:bodyPr wrap="square">
            <a:spAutoFit/>
          </a:bodyPr>
          <a:lstStyle/>
          <a:p>
            <a:pPr algn="ctr"/>
            <a:r>
              <a:rPr lang="en-US" sz="4000" u="sng" dirty="0"/>
              <a:t>M Burke</a:t>
            </a:r>
            <a:r>
              <a:rPr lang="en-US" sz="4000" u="sng" baseline="30000" dirty="0"/>
              <a:t>1</a:t>
            </a:r>
            <a:r>
              <a:rPr lang="en-US" sz="4000" dirty="0"/>
              <a:t>, Y Shen</a:t>
            </a:r>
            <a:r>
              <a:rPr lang="en-US" sz="4000" baseline="30000" dirty="0"/>
              <a:t>2</a:t>
            </a:r>
            <a:r>
              <a:rPr lang="en-US" sz="4000" dirty="0"/>
              <a:t>, </a:t>
            </a:r>
            <a:r>
              <a:rPr lang="en-US" sz="4000" baseline="-25000" dirty="0"/>
              <a:t> </a:t>
            </a:r>
            <a:r>
              <a:rPr lang="en-US" sz="4000" dirty="0"/>
              <a:t>R Strehlau</a:t>
            </a:r>
            <a:r>
              <a:rPr lang="en-US" sz="4000" baseline="30000" dirty="0"/>
              <a:t>1</a:t>
            </a:r>
            <a:r>
              <a:rPr lang="en-US" sz="4000" dirty="0"/>
              <a:t>, S Shiau</a:t>
            </a:r>
            <a:r>
              <a:rPr lang="en-US" sz="4000" baseline="30000" dirty="0"/>
              <a:t>3</a:t>
            </a:r>
            <a:r>
              <a:rPr lang="en-US" sz="4000" dirty="0"/>
              <a:t>, EJ Abrams</a:t>
            </a:r>
            <a:r>
              <a:rPr lang="en-US" sz="4000" baseline="30000" dirty="0"/>
              <a:t>4,5,6</a:t>
            </a:r>
            <a:r>
              <a:rPr lang="en-US" sz="4000" dirty="0"/>
              <a:t>, CT Tiemessen</a:t>
            </a:r>
            <a:r>
              <a:rPr lang="en-US" sz="4000" baseline="30000" dirty="0"/>
              <a:t>7</a:t>
            </a:r>
            <a:r>
              <a:rPr lang="en-US" sz="4000" dirty="0"/>
              <a:t> , L Kuhn</a:t>
            </a:r>
            <a:r>
              <a:rPr lang="en-US" sz="4000" baseline="30000" dirty="0"/>
              <a:t>2,4 </a:t>
            </a:r>
            <a:r>
              <a:rPr lang="en-US" sz="4000" dirty="0"/>
              <a:t>for the LEOPARD Study Team</a:t>
            </a:r>
          </a:p>
          <a:p>
            <a:pPr algn="ctr"/>
            <a:endParaRPr lang="en-US" sz="4000" dirty="0"/>
          </a:p>
        </p:txBody>
      </p:sp>
      <p:sp>
        <p:nvSpPr>
          <p:cNvPr id="48" name="Rectangle 47"/>
          <p:cNvSpPr/>
          <p:nvPr/>
        </p:nvSpPr>
        <p:spPr>
          <a:xfrm>
            <a:off x="13755904" y="3682006"/>
            <a:ext cx="28949888" cy="1891287"/>
          </a:xfrm>
          <a:prstGeom prst="rect">
            <a:avLst/>
          </a:prstGeom>
        </p:spPr>
        <p:txBody>
          <a:bodyPr wrap="square">
            <a:spAutoFit/>
          </a:bodyPr>
          <a:lstStyle/>
          <a:p>
            <a:pPr algn="ctr">
              <a:lnSpc>
                <a:spcPct val="150000"/>
              </a:lnSpc>
              <a:spcAft>
                <a:spcPts val="0"/>
              </a:spcAft>
            </a:pPr>
            <a:r>
              <a:rPr lang="en-US" sz="2000" baseline="30000" dirty="0">
                <a:latin typeface="Calibri" panose="020F0502020204030204" pitchFamily="34" charset="0"/>
                <a:ea typeface="Calibri" panose="020F0502020204030204" pitchFamily="34" charset="0"/>
                <a:cs typeface="Times New Roman" panose="02020603050405020304" pitchFamily="18" charset="0"/>
              </a:rPr>
              <a:t>1 </a:t>
            </a:r>
            <a:r>
              <a:rPr lang="en-US" sz="2000" dirty="0" err="1">
                <a:latin typeface="Calibri" panose="020F0502020204030204" pitchFamily="34" charset="0"/>
                <a:ea typeface="Calibri" panose="020F0502020204030204" pitchFamily="34" charset="0"/>
                <a:cs typeface="Times New Roman" panose="02020603050405020304" pitchFamily="18" charset="0"/>
              </a:rPr>
              <a:t>Empilweni</a:t>
            </a:r>
            <a:r>
              <a:rPr lang="en-US" sz="2000" dirty="0">
                <a:latin typeface="Calibri" panose="020F0502020204030204" pitchFamily="34" charset="0"/>
                <a:ea typeface="Calibri" panose="020F0502020204030204" pitchFamily="34" charset="0"/>
                <a:cs typeface="Times New Roman" panose="02020603050405020304" pitchFamily="18" charset="0"/>
              </a:rPr>
              <a:t> Services and Research Unit, </a:t>
            </a:r>
            <a:r>
              <a:rPr lang="en-US" sz="2000" dirty="0" err="1">
                <a:latin typeface="Calibri" panose="020F0502020204030204" pitchFamily="34" charset="0"/>
                <a:ea typeface="Calibri" panose="020F0502020204030204" pitchFamily="34" charset="0"/>
                <a:cs typeface="Times New Roman" panose="02020603050405020304" pitchFamily="18" charset="0"/>
              </a:rPr>
              <a:t>Rahima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Moosa</a:t>
            </a:r>
            <a:r>
              <a:rPr lang="en-US" sz="2000" dirty="0">
                <a:latin typeface="Calibri" panose="020F0502020204030204" pitchFamily="34" charset="0"/>
                <a:ea typeface="Calibri" panose="020F0502020204030204" pitchFamily="34" charset="0"/>
                <a:cs typeface="Times New Roman" panose="02020603050405020304" pitchFamily="18" charset="0"/>
              </a:rPr>
              <a:t> Mother and Child Hospital, Department of </a:t>
            </a:r>
            <a:r>
              <a:rPr lang="en-GB" sz="2000" dirty="0">
                <a:latin typeface="Calibri" panose="020F0502020204030204" pitchFamily="34" charset="0"/>
                <a:ea typeface="Calibri" panose="020F0502020204030204" pitchFamily="34" charset="0"/>
                <a:cs typeface="Times New Roman" panose="02020603050405020304" pitchFamily="18" charset="0"/>
              </a:rPr>
              <a:t>Paediatrics</a:t>
            </a:r>
            <a:r>
              <a:rPr lang="en-US" sz="2000" dirty="0">
                <a:latin typeface="Calibri" panose="020F0502020204030204" pitchFamily="34" charset="0"/>
                <a:ea typeface="Calibri" panose="020F0502020204030204" pitchFamily="34" charset="0"/>
                <a:cs typeface="Times New Roman" panose="02020603050405020304" pitchFamily="18" charset="0"/>
              </a:rPr>
              <a:t> and Child Health, Faculty of Health Sciences, University of the Witwatersrand, Johannesburg, South Africa, </a:t>
            </a:r>
            <a:r>
              <a:rPr lang="en-US" sz="2000" baseline="30000" dirty="0">
                <a:latin typeface="Calibri" panose="020F0502020204030204" pitchFamily="34" charset="0"/>
                <a:ea typeface="Calibri" panose="020F0502020204030204" pitchFamily="34" charset="0"/>
                <a:cs typeface="Times New Roman" panose="02020603050405020304" pitchFamily="18" charset="0"/>
              </a:rPr>
              <a:t>2</a:t>
            </a:r>
            <a:r>
              <a:rPr lang="en-US" sz="2000" dirty="0">
                <a:latin typeface="Calibri" panose="020F0502020204030204" pitchFamily="34" charset="0"/>
                <a:ea typeface="Calibri" panose="020F0502020204030204" pitchFamily="34" charset="0"/>
                <a:cs typeface="Times New Roman" panose="02020603050405020304" pitchFamily="18" charset="0"/>
              </a:rPr>
              <a:t> Gertrude H. </a:t>
            </a:r>
            <a:r>
              <a:rPr lang="en-US" sz="2000" dirty="0" err="1">
                <a:latin typeface="Calibri" panose="020F0502020204030204" pitchFamily="34" charset="0"/>
                <a:ea typeface="Calibri" panose="020F0502020204030204" pitchFamily="34" charset="0"/>
                <a:cs typeface="Times New Roman" panose="02020603050405020304" pitchFamily="18" charset="0"/>
              </a:rPr>
              <a:t>Sergievsky</a:t>
            </a:r>
            <a:r>
              <a:rPr lang="en-US" sz="2000" dirty="0">
                <a:latin typeface="Calibri" panose="020F0502020204030204" pitchFamily="34" charset="0"/>
                <a:ea typeface="Calibri" panose="020F0502020204030204" pitchFamily="34" charset="0"/>
                <a:cs typeface="Times New Roman" panose="02020603050405020304" pitchFamily="18" charset="0"/>
              </a:rPr>
              <a:t> Center, </a:t>
            </a:r>
            <a:r>
              <a:rPr lang="en-US" sz="2000" dirty="0" err="1">
                <a:latin typeface="Calibri" panose="020F0502020204030204" pitchFamily="34" charset="0"/>
                <a:ea typeface="Calibri" panose="020F0502020204030204" pitchFamily="34" charset="0"/>
                <a:cs typeface="Times New Roman" panose="02020603050405020304" pitchFamily="18" charset="0"/>
              </a:rPr>
              <a:t>Vagelos</a:t>
            </a:r>
            <a:r>
              <a:rPr lang="en-US" sz="2000" dirty="0">
                <a:latin typeface="Calibri" panose="020F0502020204030204" pitchFamily="34" charset="0"/>
                <a:ea typeface="Calibri" panose="020F0502020204030204" pitchFamily="34" charset="0"/>
                <a:cs typeface="Times New Roman" panose="02020603050405020304" pitchFamily="18" charset="0"/>
              </a:rPr>
              <a:t> College of Physicians and Surgeons, Columbia University Irving Medical Center, New York, NY, USA, </a:t>
            </a:r>
            <a:r>
              <a:rPr lang="en-US" sz="2000" baseline="30000" dirty="0">
                <a:latin typeface="Calibri" panose="020F0502020204030204" pitchFamily="34" charset="0"/>
                <a:ea typeface="Calibri" panose="020F0502020204030204" pitchFamily="34" charset="0"/>
                <a:cs typeface="Times New Roman" panose="02020603050405020304" pitchFamily="18" charset="0"/>
              </a:rPr>
              <a:t>3</a:t>
            </a:r>
            <a:r>
              <a:rPr lang="en-US" sz="2000" dirty="0">
                <a:latin typeface="Calibri" panose="020F0502020204030204" pitchFamily="34" charset="0"/>
                <a:ea typeface="Calibri" panose="020F0502020204030204" pitchFamily="34" charset="0"/>
                <a:cs typeface="Times New Roman" panose="02020603050405020304" pitchFamily="18" charset="0"/>
              </a:rPr>
              <a:t> D</a:t>
            </a:r>
            <a:r>
              <a:rPr lang="en-US" sz="2000" dirty="0">
                <a:latin typeface="Calibri" panose="020F0502020204030204" pitchFamily="34" charset="0"/>
                <a:ea typeface="Calibri" panose="020F0502020204030204" pitchFamily="34" charset="0"/>
                <a:cs typeface="Arial" panose="020B0604020202020204" pitchFamily="34" charset="0"/>
              </a:rPr>
              <a:t>epartment of Biostatistics and Epidemiology, Rutgers School of Public Health, Piscataway, NJ, USA, </a:t>
            </a:r>
            <a:r>
              <a:rPr lang="en-US" sz="2000" baseline="30000" dirty="0">
                <a:latin typeface="Calibri" panose="020F0502020204030204" pitchFamily="34" charset="0"/>
                <a:ea typeface="Calibri" panose="020F0502020204030204" pitchFamily="34" charset="0"/>
                <a:cs typeface="Times New Roman" panose="02020603050405020304" pitchFamily="18" charset="0"/>
              </a:rPr>
              <a:t>4 </a:t>
            </a:r>
            <a:r>
              <a:rPr lang="en-US" sz="2000" dirty="0">
                <a:latin typeface="Calibri" panose="020F0502020204030204" pitchFamily="34" charset="0"/>
                <a:ea typeface="Calibri" panose="020F0502020204030204" pitchFamily="34" charset="0"/>
                <a:cs typeface="Times New Roman" panose="02020603050405020304" pitchFamily="18" charset="0"/>
              </a:rPr>
              <a:t>Department of Epidemiology, Mailman School of Public Health, Columbia University Irving Medical Center, New York, NY, USA, </a:t>
            </a:r>
            <a:r>
              <a:rPr lang="en-US" sz="2000" baseline="30000" dirty="0">
                <a:latin typeface="Calibri" panose="020F0502020204030204" pitchFamily="34" charset="0"/>
                <a:ea typeface="Calibri" panose="020F0502020204030204" pitchFamily="34" charset="0"/>
                <a:cs typeface="Times New Roman" panose="02020603050405020304" pitchFamily="18" charset="0"/>
              </a:rPr>
              <a:t>5</a:t>
            </a:r>
            <a:r>
              <a:rPr lang="en-US" sz="2000" dirty="0">
                <a:latin typeface="Calibri" panose="020F0502020204030204" pitchFamily="34" charset="0"/>
                <a:ea typeface="Calibri" panose="020F0502020204030204" pitchFamily="34" charset="0"/>
                <a:cs typeface="Times New Roman" panose="02020603050405020304" pitchFamily="18" charset="0"/>
              </a:rPr>
              <a:t>ICAP at Columbia University, Mailman School of Public Health, Columbia University Irving Medical Center, New York, NY, USA, </a:t>
            </a:r>
            <a:r>
              <a:rPr lang="en-US" sz="2000" baseline="30000" dirty="0">
                <a:latin typeface="Calibri" panose="020F0502020204030204" pitchFamily="34" charset="0"/>
                <a:ea typeface="Calibri" panose="020F0502020204030204" pitchFamily="34" charset="0"/>
                <a:cs typeface="Times New Roman" panose="02020603050405020304" pitchFamily="18" charset="0"/>
              </a:rPr>
              <a:t>6</a:t>
            </a:r>
            <a:r>
              <a:rPr lang="en-US" sz="2000" dirty="0">
                <a:latin typeface="Calibri" panose="020F0502020204030204" pitchFamily="34" charset="0"/>
                <a:ea typeface="Calibri" panose="020F0502020204030204" pitchFamily="34" charset="0"/>
                <a:cs typeface="Times New Roman" panose="02020603050405020304" pitchFamily="18" charset="0"/>
              </a:rPr>
              <a:t>Department of Pediatrics, </a:t>
            </a:r>
            <a:r>
              <a:rPr lang="en-US" sz="2000" dirty="0" err="1">
                <a:latin typeface="Calibri" panose="020F0502020204030204" pitchFamily="34" charset="0"/>
                <a:ea typeface="Calibri" panose="020F0502020204030204" pitchFamily="34" charset="0"/>
                <a:cs typeface="Times New Roman" panose="02020603050405020304" pitchFamily="18" charset="0"/>
              </a:rPr>
              <a:t>Vagelos</a:t>
            </a:r>
            <a:r>
              <a:rPr lang="en-US" sz="2000" dirty="0">
                <a:latin typeface="Calibri" panose="020F0502020204030204" pitchFamily="34" charset="0"/>
                <a:ea typeface="Calibri" panose="020F0502020204030204" pitchFamily="34" charset="0"/>
                <a:cs typeface="Times New Roman" panose="02020603050405020304" pitchFamily="18" charset="0"/>
              </a:rPr>
              <a:t> College of Physicians &amp; Surgeons, Columbia University Irving Medical Center, New York, NY, USA, </a:t>
            </a:r>
            <a:r>
              <a:rPr lang="en-US" sz="2000" baseline="30000" dirty="0">
                <a:latin typeface="Calibri" panose="020F0502020204030204" pitchFamily="34" charset="0"/>
                <a:ea typeface="Calibri" panose="020F0502020204030204" pitchFamily="34" charset="0"/>
                <a:cs typeface="Times New Roman" panose="02020603050405020304" pitchFamily="18" charset="0"/>
              </a:rPr>
              <a:t>7</a:t>
            </a:r>
            <a:r>
              <a:rPr lang="en-US" sz="2000" dirty="0">
                <a:latin typeface="Calibri" panose="020F0502020204030204" pitchFamily="34" charset="0"/>
                <a:ea typeface="Calibri" panose="020F0502020204030204" pitchFamily="34" charset="0"/>
                <a:cs typeface="Times New Roman" panose="02020603050405020304" pitchFamily="18" charset="0"/>
              </a:rPr>
              <a:t>Centre for HIV and STIs, National Institute for Communicable Diseases, National Health Laboratory Services, and Faculty of Health Sciences, University of the Witwatersrand, Johannesburg, South Africa.</a:t>
            </a:r>
          </a:p>
        </p:txBody>
      </p:sp>
      <p:sp>
        <p:nvSpPr>
          <p:cNvPr id="34" name="Rectangle 33">
            <a:extLst>
              <a:ext uri="{FF2B5EF4-FFF2-40B4-BE49-F238E27FC236}">
                <a16:creationId xmlns:a16="http://schemas.microsoft.com/office/drawing/2014/main" id="{BAACBD17-8E41-462B-AC3A-A11F10C6ED79}"/>
              </a:ext>
            </a:extLst>
          </p:cNvPr>
          <p:cNvSpPr/>
          <p:nvPr/>
        </p:nvSpPr>
        <p:spPr>
          <a:xfrm>
            <a:off x="0" y="30664150"/>
            <a:ext cx="42803763" cy="14112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064">
              <a:solidFill>
                <a:schemeClr val="bg1"/>
              </a:solidFill>
            </a:endParaRPr>
          </a:p>
        </p:txBody>
      </p:sp>
      <p:pic>
        <p:nvPicPr>
          <p:cNvPr id="47" name="Picture 46">
            <a:extLst>
              <a:ext uri="{FF2B5EF4-FFF2-40B4-BE49-F238E27FC236}">
                <a16:creationId xmlns:a16="http://schemas.microsoft.com/office/drawing/2014/main" id="{AEDA2AFE-C78A-4BE7-AEAE-B098984FBC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93513" y="30911800"/>
            <a:ext cx="5429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a:extLst>
              <a:ext uri="{FF2B5EF4-FFF2-40B4-BE49-F238E27FC236}">
                <a16:creationId xmlns:a16="http://schemas.microsoft.com/office/drawing/2014/main" id="{527398F0-B048-4D31-ABBD-0CF24CB9A706}"/>
              </a:ext>
            </a:extLst>
          </p:cNvPr>
          <p:cNvSpPr txBox="1"/>
          <p:nvPr/>
        </p:nvSpPr>
        <p:spPr>
          <a:xfrm>
            <a:off x="276225" y="30978475"/>
            <a:ext cx="8348663" cy="820738"/>
          </a:xfrm>
          <a:prstGeom prst="rect">
            <a:avLst/>
          </a:prstGeom>
          <a:noFill/>
        </p:spPr>
        <p:txBody>
          <a:bodyPr>
            <a:spAutoFit/>
          </a:bodyPr>
          <a:lstStyle/>
          <a:p>
            <a:pPr eaLnBrk="1" hangingPunct="1">
              <a:defRPr/>
            </a:pPr>
            <a:r>
              <a:rPr lang="en-GB" sz="2365" b="1" dirty="0">
                <a:solidFill>
                  <a:schemeClr val="bg1"/>
                </a:solidFill>
                <a:latin typeface="Century Gothic" panose="020B0502020202020204" pitchFamily="34" charset="0"/>
                <a:cs typeface="Arial" panose="020B0604020202020204" pitchFamily="34" charset="0"/>
              </a:rPr>
              <a:t>PRESENTED AT THE 23</a:t>
            </a:r>
            <a:r>
              <a:rPr lang="en-GB" sz="2365" b="1" baseline="30000" dirty="0">
                <a:solidFill>
                  <a:schemeClr val="bg1"/>
                </a:solidFill>
                <a:latin typeface="Century Gothic" panose="020B0502020202020204" pitchFamily="34" charset="0"/>
                <a:cs typeface="Arial" panose="020B0604020202020204" pitchFamily="34" charset="0"/>
              </a:rPr>
              <a:t>RD</a:t>
            </a:r>
            <a:r>
              <a:rPr lang="en-GB" sz="2365" b="1" dirty="0">
                <a:solidFill>
                  <a:schemeClr val="bg1"/>
                </a:solidFill>
                <a:latin typeface="Century Gothic" panose="020B0502020202020204" pitchFamily="34" charset="0"/>
                <a:cs typeface="Arial" panose="020B0604020202020204" pitchFamily="34" charset="0"/>
              </a:rPr>
              <a:t> INTERNATIONAL AIDS CONFERENCE (AIDS 2020) </a:t>
            </a:r>
            <a:r>
              <a:rPr lang="es-ES" sz="2365" b="1" dirty="0">
                <a:solidFill>
                  <a:schemeClr val="bg1"/>
                </a:solidFill>
                <a:latin typeface="Century Gothic" panose="020B0502020202020204" pitchFamily="34" charset="0"/>
                <a:cs typeface="Arial" panose="020B0604020202020204" pitchFamily="34" charset="0"/>
              </a:rPr>
              <a:t>| 6-10 JULY 2020</a:t>
            </a:r>
            <a:endParaRPr lang="en-GB" sz="2365" b="1" dirty="0">
              <a:solidFill>
                <a:schemeClr val="bg1"/>
              </a:solidFill>
              <a:latin typeface="Century Gothic" panose="020B0502020202020204" pitchFamily="34" charset="0"/>
              <a:cs typeface="Arial" panose="020B0604020202020204" pitchFamily="34" charset="0"/>
            </a:endParaRPr>
          </a:p>
        </p:txBody>
      </p:sp>
      <p:pic>
        <p:nvPicPr>
          <p:cNvPr id="51" name="Picture 50">
            <a:extLst>
              <a:ext uri="{FF2B5EF4-FFF2-40B4-BE49-F238E27FC236}">
                <a16:creationId xmlns:a16="http://schemas.microsoft.com/office/drawing/2014/main" id="{573DE0F8-7D27-4F40-B713-54AFE9723C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861487" y="29162466"/>
            <a:ext cx="3429007" cy="1274067"/>
          </a:xfrm>
          <a:prstGeom prst="rect">
            <a:avLst/>
          </a:prstGeom>
        </p:spPr>
      </p:pic>
      <p:pic>
        <p:nvPicPr>
          <p:cNvPr id="2" name="Picture 1"/>
          <p:cNvPicPr>
            <a:picLocks noChangeAspect="1"/>
          </p:cNvPicPr>
          <p:nvPr/>
        </p:nvPicPr>
        <p:blipFill>
          <a:blip r:embed="rId10"/>
          <a:stretch>
            <a:fillRect/>
          </a:stretch>
        </p:blipFill>
        <p:spPr>
          <a:xfrm>
            <a:off x="13976934" y="28606904"/>
            <a:ext cx="1935834" cy="1935834"/>
          </a:xfrm>
          <a:prstGeom prst="rect">
            <a:avLst/>
          </a:prstGeom>
        </p:spPr>
      </p:pic>
      <p:pic>
        <p:nvPicPr>
          <p:cNvPr id="3" name="Picture 2"/>
          <p:cNvPicPr>
            <a:picLocks noChangeAspect="1"/>
          </p:cNvPicPr>
          <p:nvPr/>
        </p:nvPicPr>
        <p:blipFill>
          <a:blip r:embed="rId11"/>
          <a:stretch>
            <a:fillRect/>
          </a:stretch>
        </p:blipFill>
        <p:spPr>
          <a:xfrm>
            <a:off x="17329597" y="28737925"/>
            <a:ext cx="3560167" cy="1780084"/>
          </a:xfrm>
          <a:prstGeom prst="rect">
            <a:avLst/>
          </a:prstGeom>
        </p:spPr>
      </p:pic>
      <p:grpSp>
        <p:nvGrpSpPr>
          <p:cNvPr id="11" name="Group 10"/>
          <p:cNvGrpSpPr/>
          <p:nvPr/>
        </p:nvGrpSpPr>
        <p:grpSpPr>
          <a:xfrm>
            <a:off x="13814446" y="5816848"/>
            <a:ext cx="13908505" cy="10778373"/>
            <a:chOff x="30127074" y="12541184"/>
            <a:chExt cx="13908505" cy="10778373"/>
          </a:xfrm>
        </p:grpSpPr>
        <p:sp>
          <p:nvSpPr>
            <p:cNvPr id="56" name="AutoShape 19"/>
            <p:cNvSpPr>
              <a:spLocks noChangeArrowheads="1"/>
            </p:cNvSpPr>
            <p:nvPr/>
          </p:nvSpPr>
          <p:spPr bwMode="auto">
            <a:xfrm>
              <a:off x="30127074" y="12541184"/>
              <a:ext cx="13908505" cy="10778373"/>
            </a:xfrm>
            <a:prstGeom prst="roundRect">
              <a:avLst>
                <a:gd name="adj" fmla="val 0"/>
              </a:avLst>
            </a:prstGeom>
            <a:ln w="57150">
              <a:solidFill>
                <a:schemeClr val="accent4">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65185" tIns="0" rIns="65185" bIns="32593" anchor="ctr"/>
            <a:lstStyle/>
            <a:p>
              <a:pPr algn="ctr" defTabSz="3427158"/>
              <a:endParaRPr lang="en-US" sz="6744" dirty="0">
                <a:solidFill>
                  <a:schemeClr val="bg1"/>
                </a:solidFill>
                <a:latin typeface="Arial" panose="020B0604020202020204" pitchFamily="34" charset="0"/>
                <a:cs typeface="Arial" pitchFamily="34" charset="0"/>
              </a:endParaRPr>
            </a:p>
          </p:txBody>
        </p:sp>
        <p:pic>
          <p:nvPicPr>
            <p:cNvPr id="35" name="Picture 34"/>
            <p:cNvPicPr>
              <a:picLocks noChangeAspect="1"/>
            </p:cNvPicPr>
            <p:nvPr/>
          </p:nvPicPr>
          <p:blipFill>
            <a:blip r:embed="rId12"/>
            <a:stretch>
              <a:fillRect/>
            </a:stretch>
          </p:blipFill>
          <p:spPr>
            <a:xfrm>
              <a:off x="30639386" y="15017422"/>
              <a:ext cx="13040949" cy="8205883"/>
            </a:xfrm>
            <a:prstGeom prst="rect">
              <a:avLst/>
            </a:prstGeom>
          </p:spPr>
        </p:pic>
        <p:sp>
          <p:nvSpPr>
            <p:cNvPr id="54" name="Rectangle 53"/>
            <p:cNvSpPr/>
            <p:nvPr/>
          </p:nvSpPr>
          <p:spPr>
            <a:xfrm>
              <a:off x="30264398" y="12804575"/>
              <a:ext cx="13684634" cy="896825"/>
            </a:xfrm>
            <a:prstGeom prst="rect">
              <a:avLst/>
            </a:prstGeom>
            <a:solidFill>
              <a:schemeClr val="accent1">
                <a:lumMod val="50000"/>
              </a:schemeClr>
            </a:solidFill>
          </p:spPr>
          <p:txBody>
            <a:bodyPr wrap="square" lIns="65191" tIns="32596" rIns="65191" bIns="32596">
              <a:spAutoFit/>
            </a:bodyPr>
            <a:lstStyle/>
            <a:p>
              <a:pPr algn="ctr">
                <a:spcBef>
                  <a:spcPct val="50000"/>
                </a:spcBef>
                <a:tabLst>
                  <a:tab pos="356524" algn="l"/>
                </a:tabLst>
              </a:pPr>
              <a:r>
                <a:rPr lang="en-ZA" sz="5400" b="1" u="sng" dirty="0">
                  <a:solidFill>
                    <a:schemeClr val="bg1"/>
                  </a:solidFill>
                  <a:latin typeface="Arial" panose="020B0604020202020204" pitchFamily="34" charset="0"/>
                  <a:ea typeface="ＭＳ Ｐゴシック" pitchFamily="-65" charset="-128"/>
                  <a:cs typeface="Arial" pitchFamily="34" charset="0"/>
                </a:rPr>
                <a:t>Figure 1</a:t>
              </a:r>
              <a:endParaRPr lang="en-US" sz="5400" b="1" u="sng" dirty="0">
                <a:solidFill>
                  <a:schemeClr val="bg1"/>
                </a:solidFill>
                <a:latin typeface="Arial" panose="020B0604020202020204" pitchFamily="34" charset="0"/>
                <a:ea typeface="ＭＳ Ｐゴシック" pitchFamily="-65" charset="-128"/>
                <a:cs typeface="Arial" pitchFamily="34" charset="0"/>
              </a:endParaRPr>
            </a:p>
          </p:txBody>
        </p:sp>
        <p:sp>
          <p:nvSpPr>
            <p:cNvPr id="55" name="TextBox 54"/>
            <p:cNvSpPr txBox="1"/>
            <p:nvPr/>
          </p:nvSpPr>
          <p:spPr>
            <a:xfrm>
              <a:off x="30510631" y="13812358"/>
              <a:ext cx="13169704" cy="1200329"/>
            </a:xfrm>
            <a:prstGeom prst="rect">
              <a:avLst/>
            </a:prstGeom>
            <a:noFill/>
          </p:spPr>
          <p:txBody>
            <a:bodyPr wrap="square" rtlCol="0">
              <a:spAutoFit/>
            </a:bodyPr>
            <a:lstStyle/>
            <a:p>
              <a:pPr algn="ctr"/>
              <a:r>
                <a:rPr lang="en-ZA" sz="3600" b="1" dirty="0"/>
                <a:t>Gender Distribution of 46 Virologically Suppressed Infants According to Diagnostic PCR Status</a:t>
              </a:r>
            </a:p>
          </p:txBody>
        </p:sp>
      </p:grpSp>
      <p:grpSp>
        <p:nvGrpSpPr>
          <p:cNvPr id="7" name="Group 6"/>
          <p:cNvGrpSpPr/>
          <p:nvPr/>
        </p:nvGrpSpPr>
        <p:grpSpPr>
          <a:xfrm>
            <a:off x="27929556" y="4828955"/>
            <a:ext cx="14712216" cy="11763153"/>
            <a:chOff x="27929556" y="5678037"/>
            <a:chExt cx="14712216" cy="11763153"/>
          </a:xfrm>
        </p:grpSpPr>
        <p:sp>
          <p:nvSpPr>
            <p:cNvPr id="57" name="AutoShape 19"/>
            <p:cNvSpPr>
              <a:spLocks noChangeArrowheads="1"/>
            </p:cNvSpPr>
            <p:nvPr/>
          </p:nvSpPr>
          <p:spPr bwMode="auto">
            <a:xfrm>
              <a:off x="27929556" y="6667450"/>
              <a:ext cx="14712216" cy="10773740"/>
            </a:xfrm>
            <a:prstGeom prst="roundRect">
              <a:avLst>
                <a:gd name="adj" fmla="val 0"/>
              </a:avLst>
            </a:prstGeom>
            <a:ln w="57150">
              <a:solidFill>
                <a:schemeClr val="accent4">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lIns="65185" tIns="0" rIns="65185" bIns="32593" anchor="ctr"/>
            <a:lstStyle/>
            <a:p>
              <a:pPr algn="ctr" defTabSz="3427158"/>
              <a:endParaRPr lang="en-US" sz="6744" dirty="0">
                <a:solidFill>
                  <a:schemeClr val="bg1"/>
                </a:solidFill>
                <a:latin typeface="Arial" panose="020B0604020202020204" pitchFamily="34" charset="0"/>
                <a:cs typeface="Arial" pitchFamily="34" charset="0"/>
              </a:endParaRPr>
            </a:p>
          </p:txBody>
        </p:sp>
        <p:graphicFrame>
          <p:nvGraphicFramePr>
            <p:cNvPr id="17" name="Diagram 16"/>
            <p:cNvGraphicFramePr/>
            <p:nvPr>
              <p:extLst>
                <p:ext uri="{D42A27DB-BD31-4B8C-83A1-F6EECF244321}">
                  <p14:modId xmlns:p14="http://schemas.microsoft.com/office/powerpoint/2010/main" val="966957906"/>
                </p:ext>
              </p:extLst>
            </p:nvPr>
          </p:nvGraphicFramePr>
          <p:xfrm>
            <a:off x="28208929" y="5678037"/>
            <a:ext cx="14234570" cy="85040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2" name="Group 11"/>
            <p:cNvGrpSpPr/>
            <p:nvPr/>
          </p:nvGrpSpPr>
          <p:grpSpPr>
            <a:xfrm>
              <a:off x="28248353" y="12754715"/>
              <a:ext cx="14234569" cy="4492786"/>
              <a:chOff x="28208929" y="12540244"/>
              <a:chExt cx="14234569" cy="4492786"/>
            </a:xfrm>
          </p:grpSpPr>
          <p:sp>
            <p:nvSpPr>
              <p:cNvPr id="13" name="Freeform 12"/>
              <p:cNvSpPr/>
              <p:nvPr/>
            </p:nvSpPr>
            <p:spPr>
              <a:xfrm>
                <a:off x="33079820" y="12540244"/>
                <a:ext cx="4492786" cy="4492786"/>
              </a:xfrm>
              <a:custGeom>
                <a:avLst/>
                <a:gdLst>
                  <a:gd name="connsiteX0" fmla="*/ 0 w 4492786"/>
                  <a:gd name="connsiteY0" fmla="*/ 2246393 h 4492786"/>
                  <a:gd name="connsiteX1" fmla="*/ 2246393 w 4492786"/>
                  <a:gd name="connsiteY1" fmla="*/ 0 h 4492786"/>
                  <a:gd name="connsiteX2" fmla="*/ 4492786 w 4492786"/>
                  <a:gd name="connsiteY2" fmla="*/ 2246393 h 4492786"/>
                  <a:gd name="connsiteX3" fmla="*/ 2246393 w 4492786"/>
                  <a:gd name="connsiteY3" fmla="*/ 4492786 h 4492786"/>
                  <a:gd name="connsiteX4" fmla="*/ 0 w 4492786"/>
                  <a:gd name="connsiteY4" fmla="*/ 2246393 h 4492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786" h="4492786">
                    <a:moveTo>
                      <a:pt x="0" y="2246393"/>
                    </a:moveTo>
                    <a:cubicBezTo>
                      <a:pt x="0" y="1005744"/>
                      <a:pt x="1005744" y="0"/>
                      <a:pt x="2246393" y="0"/>
                    </a:cubicBezTo>
                    <a:cubicBezTo>
                      <a:pt x="3487042" y="0"/>
                      <a:pt x="4492786" y="1005744"/>
                      <a:pt x="4492786" y="2246393"/>
                    </a:cubicBezTo>
                    <a:cubicBezTo>
                      <a:pt x="4492786" y="3487042"/>
                      <a:pt x="3487042" y="4492786"/>
                      <a:pt x="2246393" y="4492786"/>
                    </a:cubicBezTo>
                    <a:cubicBezTo>
                      <a:pt x="1005744" y="4492786"/>
                      <a:pt x="0" y="3487042"/>
                      <a:pt x="0" y="2246393"/>
                    </a:cubicBez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683353" tIns="683353" rIns="683353" bIns="683353" numCol="1" spcCol="1270" anchor="ctr" anchorCtr="0">
                <a:noAutofit/>
              </a:bodyPr>
              <a:lstStyle/>
              <a:p>
                <a:pPr lvl="0" algn="ctr" defTabSz="1778000">
                  <a:lnSpc>
                    <a:spcPct val="90000"/>
                  </a:lnSpc>
                  <a:spcBef>
                    <a:spcPct val="0"/>
                  </a:spcBef>
                  <a:spcAft>
                    <a:spcPct val="35000"/>
                  </a:spcAft>
                </a:pPr>
                <a:r>
                  <a:rPr lang="en-ZA" sz="3200" kern="1200" dirty="0"/>
                  <a:t>Median diagnostic birth PCR cycle threshold (CT) </a:t>
                </a:r>
              </a:p>
              <a:p>
                <a:pPr lvl="0" algn="ctr" defTabSz="1778000">
                  <a:lnSpc>
                    <a:spcPct val="90000"/>
                  </a:lnSpc>
                  <a:spcBef>
                    <a:spcPct val="0"/>
                  </a:spcBef>
                  <a:spcAft>
                    <a:spcPct val="35000"/>
                  </a:spcAft>
                </a:pPr>
                <a:r>
                  <a:rPr lang="en-ZA" sz="3200" b="1" kern="1200" dirty="0"/>
                  <a:t>p-value &lt;0.01 </a:t>
                </a:r>
                <a:endParaRPr lang="en-US" sz="3200" b="1" kern="1200" dirty="0"/>
              </a:p>
            </p:txBody>
          </p:sp>
          <p:sp>
            <p:nvSpPr>
              <p:cNvPr id="14" name="Left Arrow 13"/>
              <p:cNvSpPr/>
              <p:nvPr/>
            </p:nvSpPr>
            <p:spPr>
              <a:xfrm rot="10800000">
                <a:off x="30342609" y="14055432"/>
                <a:ext cx="2587724" cy="1280444"/>
              </a:xfrm>
              <a:prstGeom prst="leftArrow">
                <a:avLst>
                  <a:gd name="adj1" fmla="val 60000"/>
                  <a:gd name="adj2" fmla="val 50000"/>
                </a:avLst>
              </a:prstGeom>
            </p:spPr>
            <p:style>
              <a:lnRef idx="1">
                <a:schemeClr val="accent6"/>
              </a:lnRef>
              <a:fillRef idx="2">
                <a:schemeClr val="accent6"/>
              </a:fillRef>
              <a:effectRef idx="1">
                <a:schemeClr val="accent6"/>
              </a:effectRef>
              <a:fontRef idx="minor">
                <a:schemeClr val="dk1"/>
              </a:fontRef>
            </p:style>
          </p:sp>
          <p:sp>
            <p:nvSpPr>
              <p:cNvPr id="16" name="Freeform 15"/>
              <p:cNvSpPr/>
              <p:nvPr/>
            </p:nvSpPr>
            <p:spPr>
              <a:xfrm>
                <a:off x="28208929" y="12956501"/>
                <a:ext cx="4268146" cy="3414517"/>
              </a:xfrm>
              <a:custGeom>
                <a:avLst/>
                <a:gdLst>
                  <a:gd name="connsiteX0" fmla="*/ 0 w 4268146"/>
                  <a:gd name="connsiteY0" fmla="*/ 341452 h 3414517"/>
                  <a:gd name="connsiteX1" fmla="*/ 341452 w 4268146"/>
                  <a:gd name="connsiteY1" fmla="*/ 0 h 3414517"/>
                  <a:gd name="connsiteX2" fmla="*/ 3926694 w 4268146"/>
                  <a:gd name="connsiteY2" fmla="*/ 0 h 3414517"/>
                  <a:gd name="connsiteX3" fmla="*/ 4268146 w 4268146"/>
                  <a:gd name="connsiteY3" fmla="*/ 341452 h 3414517"/>
                  <a:gd name="connsiteX4" fmla="*/ 4268146 w 4268146"/>
                  <a:gd name="connsiteY4" fmla="*/ 3073065 h 3414517"/>
                  <a:gd name="connsiteX5" fmla="*/ 3926694 w 4268146"/>
                  <a:gd name="connsiteY5" fmla="*/ 3414517 h 3414517"/>
                  <a:gd name="connsiteX6" fmla="*/ 341452 w 4268146"/>
                  <a:gd name="connsiteY6" fmla="*/ 3414517 h 3414517"/>
                  <a:gd name="connsiteX7" fmla="*/ 0 w 4268146"/>
                  <a:gd name="connsiteY7" fmla="*/ 3073065 h 3414517"/>
                  <a:gd name="connsiteX8" fmla="*/ 0 w 4268146"/>
                  <a:gd name="connsiteY8" fmla="*/ 341452 h 34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8146" h="3414517">
                    <a:moveTo>
                      <a:pt x="0" y="341452"/>
                    </a:moveTo>
                    <a:cubicBezTo>
                      <a:pt x="0" y="152873"/>
                      <a:pt x="152873" y="0"/>
                      <a:pt x="341452" y="0"/>
                    </a:cubicBezTo>
                    <a:lnTo>
                      <a:pt x="3926694" y="0"/>
                    </a:lnTo>
                    <a:cubicBezTo>
                      <a:pt x="4115273" y="0"/>
                      <a:pt x="4268146" y="152873"/>
                      <a:pt x="4268146" y="341452"/>
                    </a:cubicBezTo>
                    <a:lnTo>
                      <a:pt x="4268146" y="3073065"/>
                    </a:lnTo>
                    <a:cubicBezTo>
                      <a:pt x="4268146" y="3261644"/>
                      <a:pt x="4115273" y="3414517"/>
                      <a:pt x="3926694" y="3414517"/>
                    </a:cubicBezTo>
                    <a:lnTo>
                      <a:pt x="341452" y="3414517"/>
                    </a:lnTo>
                    <a:cubicBezTo>
                      <a:pt x="152873" y="3414517"/>
                      <a:pt x="0" y="3261644"/>
                      <a:pt x="0" y="3073065"/>
                    </a:cubicBezTo>
                    <a:lnTo>
                      <a:pt x="0" y="34145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18118" tIns="218118" rIns="218118" bIns="218118" numCol="1" spcCol="1270" anchor="ctr" anchorCtr="0">
                <a:noAutofit/>
              </a:bodyPr>
              <a:lstStyle/>
              <a:p>
                <a:pPr lvl="0" algn="ctr" defTabSz="2755900">
                  <a:lnSpc>
                    <a:spcPct val="90000"/>
                  </a:lnSpc>
                  <a:spcBef>
                    <a:spcPct val="0"/>
                  </a:spcBef>
                  <a:spcAft>
                    <a:spcPct val="35000"/>
                  </a:spcAft>
                </a:pPr>
                <a:r>
                  <a:rPr lang="en-ZA" sz="3200" kern="1200" dirty="0"/>
                  <a:t>Ever PCR negative</a:t>
                </a:r>
              </a:p>
              <a:p>
                <a:pPr lvl="0" algn="ctr" defTabSz="2755900">
                  <a:lnSpc>
                    <a:spcPct val="90000"/>
                  </a:lnSpc>
                  <a:spcBef>
                    <a:spcPct val="0"/>
                  </a:spcBef>
                  <a:spcAft>
                    <a:spcPct val="35000"/>
                  </a:spcAft>
                </a:pPr>
                <a:r>
                  <a:rPr lang="en-ZA" sz="3200" b="1" kern="1200" dirty="0"/>
                  <a:t>27.8</a:t>
                </a:r>
                <a:endParaRPr lang="en-US" sz="3200" b="1" kern="1200" dirty="0"/>
              </a:p>
            </p:txBody>
          </p:sp>
          <p:sp>
            <p:nvSpPr>
              <p:cNvPr id="18" name="Left Arrow 17"/>
              <p:cNvSpPr/>
              <p:nvPr/>
            </p:nvSpPr>
            <p:spPr>
              <a:xfrm rot="21558480">
                <a:off x="37722882" y="14101846"/>
                <a:ext cx="2586636" cy="1280444"/>
              </a:xfrm>
              <a:prstGeom prst="leftArrow">
                <a:avLst>
                  <a:gd name="adj1" fmla="val 60000"/>
                  <a:gd name="adj2" fmla="val 50000"/>
                </a:avLst>
              </a:prstGeom>
            </p:spPr>
            <p:style>
              <a:lnRef idx="1">
                <a:schemeClr val="accent6"/>
              </a:lnRef>
              <a:fillRef idx="2">
                <a:schemeClr val="accent6"/>
              </a:fillRef>
              <a:effectRef idx="1">
                <a:schemeClr val="accent6"/>
              </a:effectRef>
              <a:fontRef idx="minor">
                <a:schemeClr val="dk1"/>
              </a:fontRef>
            </p:style>
          </p:sp>
          <p:sp>
            <p:nvSpPr>
              <p:cNvPr id="21" name="Freeform 20"/>
              <p:cNvSpPr/>
              <p:nvPr/>
            </p:nvSpPr>
            <p:spPr>
              <a:xfrm>
                <a:off x="38175352" y="13019189"/>
                <a:ext cx="4268146" cy="3414517"/>
              </a:xfrm>
              <a:custGeom>
                <a:avLst/>
                <a:gdLst>
                  <a:gd name="connsiteX0" fmla="*/ 0 w 4268146"/>
                  <a:gd name="connsiteY0" fmla="*/ 341452 h 3414517"/>
                  <a:gd name="connsiteX1" fmla="*/ 341452 w 4268146"/>
                  <a:gd name="connsiteY1" fmla="*/ 0 h 3414517"/>
                  <a:gd name="connsiteX2" fmla="*/ 3926694 w 4268146"/>
                  <a:gd name="connsiteY2" fmla="*/ 0 h 3414517"/>
                  <a:gd name="connsiteX3" fmla="*/ 4268146 w 4268146"/>
                  <a:gd name="connsiteY3" fmla="*/ 341452 h 3414517"/>
                  <a:gd name="connsiteX4" fmla="*/ 4268146 w 4268146"/>
                  <a:gd name="connsiteY4" fmla="*/ 3073065 h 3414517"/>
                  <a:gd name="connsiteX5" fmla="*/ 3926694 w 4268146"/>
                  <a:gd name="connsiteY5" fmla="*/ 3414517 h 3414517"/>
                  <a:gd name="connsiteX6" fmla="*/ 341452 w 4268146"/>
                  <a:gd name="connsiteY6" fmla="*/ 3414517 h 3414517"/>
                  <a:gd name="connsiteX7" fmla="*/ 0 w 4268146"/>
                  <a:gd name="connsiteY7" fmla="*/ 3073065 h 3414517"/>
                  <a:gd name="connsiteX8" fmla="*/ 0 w 4268146"/>
                  <a:gd name="connsiteY8" fmla="*/ 341452 h 34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8146" h="3414517">
                    <a:moveTo>
                      <a:pt x="0" y="341452"/>
                    </a:moveTo>
                    <a:cubicBezTo>
                      <a:pt x="0" y="152873"/>
                      <a:pt x="152873" y="0"/>
                      <a:pt x="341452" y="0"/>
                    </a:cubicBezTo>
                    <a:lnTo>
                      <a:pt x="3926694" y="0"/>
                    </a:lnTo>
                    <a:cubicBezTo>
                      <a:pt x="4115273" y="0"/>
                      <a:pt x="4268146" y="152873"/>
                      <a:pt x="4268146" y="341452"/>
                    </a:cubicBezTo>
                    <a:lnTo>
                      <a:pt x="4268146" y="3073065"/>
                    </a:lnTo>
                    <a:cubicBezTo>
                      <a:pt x="4268146" y="3261644"/>
                      <a:pt x="4115273" y="3414517"/>
                      <a:pt x="3926694" y="3414517"/>
                    </a:cubicBezTo>
                    <a:lnTo>
                      <a:pt x="341452" y="3414517"/>
                    </a:lnTo>
                    <a:cubicBezTo>
                      <a:pt x="152873" y="3414517"/>
                      <a:pt x="0" y="3261644"/>
                      <a:pt x="0" y="3073065"/>
                    </a:cubicBezTo>
                    <a:lnTo>
                      <a:pt x="0" y="34145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18118" tIns="218118" rIns="218118" bIns="218118" numCol="1" spcCol="1270" anchor="ctr" anchorCtr="0">
                <a:noAutofit/>
              </a:bodyPr>
              <a:lstStyle/>
              <a:p>
                <a:pPr lvl="0" algn="ctr" defTabSz="2755900">
                  <a:lnSpc>
                    <a:spcPct val="90000"/>
                  </a:lnSpc>
                  <a:spcBef>
                    <a:spcPct val="0"/>
                  </a:spcBef>
                  <a:spcAft>
                    <a:spcPct val="35000"/>
                  </a:spcAft>
                </a:pPr>
                <a:r>
                  <a:rPr lang="en-ZA" sz="3200" kern="1200" dirty="0"/>
                  <a:t>Never PCR negative</a:t>
                </a:r>
              </a:p>
              <a:p>
                <a:pPr lvl="0" algn="ctr" defTabSz="2755900">
                  <a:lnSpc>
                    <a:spcPct val="90000"/>
                  </a:lnSpc>
                  <a:spcBef>
                    <a:spcPct val="0"/>
                  </a:spcBef>
                  <a:spcAft>
                    <a:spcPct val="35000"/>
                  </a:spcAft>
                </a:pPr>
                <a:r>
                  <a:rPr lang="en-ZA" sz="3200" b="1" kern="1200" dirty="0"/>
                  <a:t>25.6</a:t>
                </a:r>
                <a:endParaRPr lang="en-US" sz="3200" b="1" kern="1200" dirty="0"/>
              </a:p>
            </p:txBody>
          </p:sp>
        </p:grpSp>
        <p:sp>
          <p:nvSpPr>
            <p:cNvPr id="58" name="Rectangle 57"/>
            <p:cNvSpPr/>
            <p:nvPr/>
          </p:nvSpPr>
          <p:spPr>
            <a:xfrm>
              <a:off x="28122381" y="6938593"/>
              <a:ext cx="14319154" cy="896825"/>
            </a:xfrm>
            <a:prstGeom prst="rect">
              <a:avLst/>
            </a:prstGeom>
            <a:solidFill>
              <a:schemeClr val="accent1">
                <a:lumMod val="50000"/>
              </a:schemeClr>
            </a:solidFill>
          </p:spPr>
          <p:txBody>
            <a:bodyPr wrap="square" lIns="65191" tIns="32596" rIns="65191" bIns="32596">
              <a:spAutoFit/>
            </a:bodyPr>
            <a:lstStyle/>
            <a:p>
              <a:pPr algn="ctr">
                <a:spcBef>
                  <a:spcPct val="50000"/>
                </a:spcBef>
                <a:tabLst>
                  <a:tab pos="356524" algn="l"/>
                </a:tabLst>
              </a:pPr>
              <a:r>
                <a:rPr lang="en-ZA" sz="5400" b="1" u="sng" dirty="0">
                  <a:solidFill>
                    <a:schemeClr val="bg1"/>
                  </a:solidFill>
                  <a:latin typeface="Arial" panose="020B0604020202020204" pitchFamily="34" charset="0"/>
                  <a:ea typeface="ＭＳ Ｐゴシック" pitchFamily="-65" charset="-128"/>
                  <a:cs typeface="Arial" pitchFamily="34" charset="0"/>
                </a:rPr>
                <a:t>Figure 2</a:t>
              </a:r>
              <a:endParaRPr lang="en-US" sz="5400" b="1" u="sng" dirty="0">
                <a:solidFill>
                  <a:schemeClr val="bg1"/>
                </a:solidFill>
                <a:latin typeface="Arial" panose="020B0604020202020204" pitchFamily="34" charset="0"/>
                <a:ea typeface="ＭＳ Ｐゴシック" pitchFamily="-65" charset="-128"/>
                <a:cs typeface="Arial" pitchFamily="34" charset="0"/>
              </a:endParaRPr>
            </a:p>
          </p:txBody>
        </p:sp>
        <p:sp>
          <p:nvSpPr>
            <p:cNvPr id="49" name="TextBox 48"/>
            <p:cNvSpPr txBox="1"/>
            <p:nvPr/>
          </p:nvSpPr>
          <p:spPr>
            <a:xfrm>
              <a:off x="28678630" y="7885955"/>
              <a:ext cx="13169704" cy="1200329"/>
            </a:xfrm>
            <a:prstGeom prst="rect">
              <a:avLst/>
            </a:prstGeom>
            <a:noFill/>
          </p:spPr>
          <p:txBody>
            <a:bodyPr wrap="square" rtlCol="0">
              <a:spAutoFit/>
            </a:bodyPr>
            <a:lstStyle/>
            <a:p>
              <a:pPr algn="ctr"/>
              <a:r>
                <a:rPr lang="en-ZA" sz="3600" b="1" dirty="0"/>
                <a:t>Significant Infant Characteristics Associated with Diagnostic PCR Status</a:t>
              </a:r>
            </a:p>
          </p:txBody>
        </p:sp>
      </p:grpSp>
      <p:sp>
        <p:nvSpPr>
          <p:cNvPr id="62" name="Rectangle 61"/>
          <p:cNvSpPr/>
          <p:nvPr/>
        </p:nvSpPr>
        <p:spPr>
          <a:xfrm>
            <a:off x="14058214" y="23965377"/>
            <a:ext cx="28432058" cy="896825"/>
          </a:xfrm>
          <a:prstGeom prst="rect">
            <a:avLst/>
          </a:prstGeom>
          <a:solidFill>
            <a:schemeClr val="accent1">
              <a:lumMod val="50000"/>
            </a:schemeClr>
          </a:solidFill>
        </p:spPr>
        <p:txBody>
          <a:bodyPr wrap="square" lIns="65191" tIns="32596" rIns="65191" bIns="32596">
            <a:spAutoFit/>
          </a:bodyPr>
          <a:lstStyle/>
          <a:p>
            <a:pPr algn="ctr">
              <a:spcBef>
                <a:spcPct val="50000"/>
              </a:spcBef>
              <a:tabLst>
                <a:tab pos="356524" algn="l"/>
              </a:tabLst>
            </a:pPr>
            <a:r>
              <a:rPr lang="en-ZA" sz="5400" b="1" u="sng" dirty="0">
                <a:solidFill>
                  <a:schemeClr val="bg1"/>
                </a:solidFill>
                <a:latin typeface="Arial" panose="020B0604020202020204" pitchFamily="34" charset="0"/>
                <a:ea typeface="ＭＳ Ｐゴシック" pitchFamily="-65" charset="-128"/>
                <a:cs typeface="Arial" pitchFamily="34" charset="0"/>
              </a:rPr>
              <a:t>Conclusion</a:t>
            </a:r>
            <a:endParaRPr lang="en-US" sz="5400" b="1" u="sng" dirty="0">
              <a:solidFill>
                <a:schemeClr val="bg1"/>
              </a:solidFill>
              <a:latin typeface="Arial" panose="020B0604020202020204" pitchFamily="34" charset="0"/>
              <a:ea typeface="ＭＳ Ｐゴシック" pitchFamily="-65" charset="-128"/>
              <a:cs typeface="Arial" pitchFamily="34" charset="0"/>
            </a:endParaRPr>
          </a:p>
        </p:txBody>
      </p:sp>
      <p:sp>
        <p:nvSpPr>
          <p:cNvPr id="19" name="Rectangle 18"/>
          <p:cNvSpPr/>
          <p:nvPr/>
        </p:nvSpPr>
        <p:spPr>
          <a:xfrm>
            <a:off x="39464693" y="1417492"/>
            <a:ext cx="3512110" cy="1107996"/>
          </a:xfrm>
          <a:prstGeom prst="rect">
            <a:avLst/>
          </a:prstGeom>
        </p:spPr>
        <p:txBody>
          <a:bodyPr wrap="square">
            <a:spAutoFit/>
          </a:bodyPr>
          <a:lstStyle/>
          <a:p>
            <a:r>
              <a:rPr lang="en-US" sz="6600" dirty="0"/>
              <a:t>PEB0290</a:t>
            </a:r>
          </a:p>
        </p:txBody>
      </p:sp>
      <p:pic>
        <p:nvPicPr>
          <p:cNvPr id="6" name="New Recording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216748" y="346493"/>
            <a:ext cx="609600" cy="609600"/>
          </a:xfrm>
          <a:prstGeom prst="rect">
            <a:avLst/>
          </a:prstGeom>
        </p:spPr>
      </p:pic>
      <p:sp>
        <p:nvSpPr>
          <p:cNvPr id="52" name="TextBox 51"/>
          <p:cNvSpPr txBox="1"/>
          <p:nvPr/>
        </p:nvSpPr>
        <p:spPr>
          <a:xfrm>
            <a:off x="14050864" y="17956455"/>
            <a:ext cx="28406751" cy="646331"/>
          </a:xfrm>
          <a:prstGeom prst="rect">
            <a:avLst/>
          </a:prstGeom>
          <a:noFill/>
        </p:spPr>
        <p:txBody>
          <a:bodyPr wrap="square" rtlCol="0">
            <a:spAutoFit/>
          </a:bodyPr>
          <a:lstStyle/>
          <a:p>
            <a:pPr algn="ctr"/>
            <a:r>
              <a:rPr lang="en-ZA" sz="3600" b="1" dirty="0"/>
              <a:t>Infant Characteristics and PCR Negative Tests </a:t>
            </a:r>
          </a:p>
        </p:txBody>
      </p:sp>
    </p:spTree>
    <p:extLst>
      <p:ext uri="{BB962C8B-B14F-4D97-AF65-F5344CB8AC3E}">
        <p14:creationId xmlns:p14="http://schemas.microsoft.com/office/powerpoint/2010/main" val="111172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7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1048</Words>
  <Application>Microsoft Office PowerPoint</Application>
  <PresentationFormat>Benutzerdefiniert</PresentationFormat>
  <Paragraphs>115</Paragraphs>
  <Slides>1</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Alexander Leb</cp:lastModifiedBy>
  <cp:revision>37</cp:revision>
  <cp:lastPrinted>2020-06-19T13:02:23Z</cp:lastPrinted>
  <dcterms:created xsi:type="dcterms:W3CDTF">2020-06-19T11:25:37Z</dcterms:created>
  <dcterms:modified xsi:type="dcterms:W3CDTF">2020-07-01T07:16:57Z</dcterms:modified>
</cp:coreProperties>
</file>